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96" r:id="rId6"/>
    <p:sldId id="288" r:id="rId7"/>
    <p:sldId id="299" r:id="rId8"/>
    <p:sldId id="289" r:id="rId9"/>
    <p:sldId id="261" r:id="rId10"/>
    <p:sldId id="294" r:id="rId11"/>
    <p:sldId id="262" r:id="rId12"/>
    <p:sldId id="263" r:id="rId13"/>
    <p:sldId id="300" r:id="rId14"/>
    <p:sldId id="264" r:id="rId15"/>
    <p:sldId id="265" r:id="rId16"/>
    <p:sldId id="266" r:id="rId17"/>
    <p:sldId id="279" r:id="rId18"/>
    <p:sldId id="268" r:id="rId19"/>
    <p:sldId id="269" r:id="rId20"/>
    <p:sldId id="297" r:id="rId21"/>
    <p:sldId id="272" r:id="rId22"/>
    <p:sldId id="270" r:id="rId23"/>
    <p:sldId id="274" r:id="rId24"/>
    <p:sldId id="293" r:id="rId25"/>
    <p:sldId id="291" r:id="rId26"/>
    <p:sldId id="275" r:id="rId27"/>
    <p:sldId id="281" r:id="rId28"/>
    <p:sldId id="282" r:id="rId29"/>
    <p:sldId id="298" r:id="rId30"/>
    <p:sldId id="283" r:id="rId31"/>
    <p:sldId id="286" r:id="rId32"/>
    <p:sldId id="285" r:id="rId33"/>
    <p:sldId id="287" r:id="rId34"/>
    <p:sldId id="292" r:id="rId3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2298" y="-91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3737788" cy="7373778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266027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372948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198422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128262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238965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4172274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168545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2745792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1449001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331635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1BEAC95-8D3D-4C0F-9707-E1D4F7E4C49D}" type="datetimeFigureOut">
              <a:rPr lang="zh-CN" altLang="en-US" smtClean="0"/>
              <a:pPr/>
              <a:t>2017/5/23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1451722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EAC95-8D3D-4C0F-9707-E1D4F7E4C49D}" type="datetimeFigureOut">
              <a:rPr lang="zh-CN" altLang="en-US" smtClean="0"/>
              <a:pPr/>
              <a:t>2017/5/23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88267-7337-4F3F-A9F7-AE5661059ECF}" type="slidenum">
              <a:rPr lang="zh-CN" altLang="en-US" smtClean="0"/>
              <a:pPr/>
              <a:t>‹#›</a:t>
            </a:fld>
            <a:endParaRPr lang="zh-CN" altLang="en-US"/>
          </a:p>
        </p:txBody>
      </p:sp>
    </p:spTree>
    <p:extLst>
      <p:ext uri="{BB962C8B-B14F-4D97-AF65-F5344CB8AC3E}">
        <p14:creationId xmlns:p14="http://schemas.microsoft.com/office/powerpoint/2010/main" xmlns="" val="255942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gif"/><Relationship Id="rId5" Type="http://schemas.openxmlformats.org/officeDocument/2006/relationships/image" Target="../media/image6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23528" y="2204864"/>
            <a:ext cx="8496944" cy="1944216"/>
          </a:xfrm>
        </p:spPr>
        <p:style>
          <a:lnRef idx="0">
            <a:schemeClr val="accent1"/>
          </a:lnRef>
          <a:fillRef idx="3">
            <a:schemeClr val="accent1"/>
          </a:fillRef>
          <a:effectRef idx="3">
            <a:schemeClr val="accent1"/>
          </a:effectRef>
          <a:fontRef idx="minor">
            <a:schemeClr val="lt1"/>
          </a:fontRef>
        </p:style>
        <p:txBody>
          <a:bodyPr/>
          <a:lstStyle/>
          <a:p>
            <a:r>
              <a:rPr lang="zh-CN" altLang="en-US" dirty="0">
                <a:latin typeface="华文琥珀" panose="02010800040101010101" pitchFamily="2" charset="-122"/>
                <a:ea typeface="华文琥珀" panose="02010800040101010101" pitchFamily="2" charset="-122"/>
              </a:rPr>
              <a:t>天然气水合物的环境效应与</a:t>
            </a:r>
            <a:r>
              <a:rPr lang="en-US" altLang="zh-CN" dirty="0">
                <a:latin typeface="华文琥珀" panose="02010800040101010101" pitchFamily="2" charset="-122"/>
                <a:ea typeface="华文琥珀" panose="02010800040101010101" pitchFamily="2" charset="-122"/>
              </a:rPr>
              <a:t/>
            </a:r>
            <a:br>
              <a:rPr lang="en-US" altLang="zh-CN" dirty="0">
                <a:latin typeface="华文琥珀" panose="02010800040101010101" pitchFamily="2" charset="-122"/>
                <a:ea typeface="华文琥珀" panose="02010800040101010101" pitchFamily="2" charset="-122"/>
              </a:rPr>
            </a:br>
            <a:r>
              <a:rPr lang="zh-CN" altLang="en-US" dirty="0">
                <a:latin typeface="华文琥珀" panose="02010800040101010101" pitchFamily="2" charset="-122"/>
                <a:ea typeface="华文琥珀" panose="02010800040101010101" pitchFamily="2" charset="-122"/>
              </a:rPr>
              <a:t>资源探测简介</a:t>
            </a:r>
          </a:p>
        </p:txBody>
      </p:sp>
      <p:sp>
        <p:nvSpPr>
          <p:cNvPr id="3" name="副标题 2"/>
          <p:cNvSpPr>
            <a:spLocks noGrp="1"/>
          </p:cNvSpPr>
          <p:nvPr>
            <p:ph type="subTitle" idx="1"/>
          </p:nvPr>
        </p:nvSpPr>
        <p:spPr>
          <a:xfrm>
            <a:off x="1331640" y="5013176"/>
            <a:ext cx="6400800" cy="1752600"/>
          </a:xfrm>
        </p:spPr>
        <p:txBody>
          <a:bodyPr/>
          <a:lstStyle/>
          <a:p>
            <a:r>
              <a:rPr lang="zh-CN" altLang="en-US" dirty="0">
                <a:solidFill>
                  <a:schemeClr val="tx1"/>
                </a:solidFill>
                <a:latin typeface="华文中宋" panose="02010600040101010101" pitchFamily="2" charset="-122"/>
                <a:ea typeface="华文中宋" panose="02010600040101010101" pitchFamily="2" charset="-122"/>
              </a:rPr>
              <a:t>青岛海洋地质研究所</a:t>
            </a:r>
            <a:endParaRPr lang="en-US" altLang="zh-CN" dirty="0">
              <a:solidFill>
                <a:schemeClr val="tx1"/>
              </a:solidFill>
              <a:latin typeface="华文中宋" panose="02010600040101010101" pitchFamily="2" charset="-122"/>
              <a:ea typeface="华文中宋" panose="02010600040101010101" pitchFamily="2" charset="-122"/>
            </a:endParaRPr>
          </a:p>
          <a:p>
            <a:r>
              <a:rPr lang="en-US" altLang="zh-CN" dirty="0">
                <a:solidFill>
                  <a:schemeClr val="tx1"/>
                </a:solidFill>
                <a:latin typeface="华文中宋" panose="02010600040101010101" pitchFamily="2" charset="-122"/>
                <a:ea typeface="华文中宋" panose="02010600040101010101" pitchFamily="2" charset="-122"/>
              </a:rPr>
              <a:t>2017</a:t>
            </a:r>
            <a:r>
              <a:rPr lang="zh-CN" altLang="en-US" dirty="0">
                <a:solidFill>
                  <a:schemeClr val="tx1"/>
                </a:solidFill>
                <a:latin typeface="华文中宋" panose="02010600040101010101" pitchFamily="2" charset="-122"/>
                <a:ea typeface="华文中宋" panose="02010600040101010101" pitchFamily="2" charset="-122"/>
              </a:rPr>
              <a:t>年</a:t>
            </a:r>
            <a:r>
              <a:rPr lang="en-US" altLang="zh-CN" dirty="0">
                <a:solidFill>
                  <a:schemeClr val="tx1"/>
                </a:solidFill>
                <a:latin typeface="华文中宋" panose="02010600040101010101" pitchFamily="2" charset="-122"/>
                <a:ea typeface="华文中宋" panose="02010600040101010101" pitchFamily="2" charset="-122"/>
              </a:rPr>
              <a:t>3</a:t>
            </a:r>
            <a:r>
              <a:rPr lang="zh-CN" altLang="en-US" smtClean="0">
                <a:solidFill>
                  <a:schemeClr val="tx1"/>
                </a:solidFill>
                <a:latin typeface="华文中宋" panose="02010600040101010101" pitchFamily="2" charset="-122"/>
                <a:ea typeface="华文中宋" panose="02010600040101010101" pitchFamily="2" charset="-122"/>
              </a:rPr>
              <a:t>月</a:t>
            </a:r>
            <a:endParaRPr lang="zh-CN" altLang="en-US" dirty="0">
              <a:solidFill>
                <a:schemeClr val="tx1"/>
              </a:solidFill>
              <a:latin typeface="华文中宋" panose="02010600040101010101" pitchFamily="2" charset="-122"/>
              <a:ea typeface="华文中宋" panose="02010600040101010101" pitchFamily="2" charset="-122"/>
            </a:endParaRPr>
          </a:p>
        </p:txBody>
      </p:sp>
      <p:pic>
        <p:nvPicPr>
          <p:cNvPr id="4" name="Picture 2" descr="E:\工作通知\所徽1.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370235"/>
            <a:ext cx="1296144" cy="89695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E:\工作通知\地调局局徽2015.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1680" y="332656"/>
            <a:ext cx="975923" cy="972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1619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C:\Users\Sunzhilei\Desktop\Fig 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496" y="548680"/>
            <a:ext cx="5544616" cy="5566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标题 1"/>
          <p:cNvSpPr txBox="1">
            <a:spLocks/>
          </p:cNvSpPr>
          <p:nvPr/>
        </p:nvSpPr>
        <p:spPr>
          <a:xfrm>
            <a:off x="328077" y="6396093"/>
            <a:ext cx="8507288" cy="489654"/>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水合物区利用甲烷的微生物形成的神奇的互养体成为“甲烷的海底过滤器”</a:t>
            </a:r>
          </a:p>
        </p:txBody>
      </p:sp>
      <p:pic>
        <p:nvPicPr>
          <p:cNvPr id="6" name="图片 5" descr="C:\Users\Sunzhilei\Desktop\Fig 4.jpg"/>
          <p:cNvPicPr/>
          <p:nvPr/>
        </p:nvPicPr>
        <p:blipFill rotWithShape="1">
          <a:blip r:embed="rId3" cstate="print">
            <a:extLst>
              <a:ext uri="{28A0092B-C50C-407E-A947-70E740481C1C}">
                <a14:useLocalDpi xmlns:a14="http://schemas.microsoft.com/office/drawing/2010/main" xmlns="" val="0"/>
              </a:ext>
            </a:extLst>
          </a:blip>
          <a:srcRect r="1986"/>
          <a:stretch/>
        </p:blipFill>
        <p:spPr bwMode="auto">
          <a:xfrm>
            <a:off x="5554488" y="548680"/>
            <a:ext cx="3554016" cy="5771991"/>
          </a:xfrm>
          <a:prstGeom prst="rect">
            <a:avLst/>
          </a:prstGeom>
          <a:noFill/>
          <a:ln>
            <a:noFill/>
          </a:ln>
        </p:spPr>
      </p:pic>
    </p:spTree>
    <p:extLst>
      <p:ext uri="{BB962C8B-B14F-4D97-AF65-F5344CB8AC3E}">
        <p14:creationId xmlns:p14="http://schemas.microsoft.com/office/powerpoint/2010/main" xmlns="" val="2402503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51520" y="0"/>
            <a:ext cx="8435280" cy="980728"/>
          </a:xfrm>
        </p:spPr>
        <p:txBody>
          <a:bodyPr>
            <a:normAutofit fontScale="90000"/>
          </a:bodyPr>
          <a:lstStyle/>
          <a:p>
            <a:r>
              <a:rPr lang="zh-CN" altLang="en-US" sz="3600" dirty="0">
                <a:solidFill>
                  <a:srgbClr val="FF0000"/>
                </a:solidFill>
                <a:latin typeface="Times New Roman"/>
                <a:ea typeface="华文中宋" panose="02010600040101010101" pitchFamily="2" charset="-122"/>
                <a:cs typeface="Times New Roman"/>
              </a:rPr>
              <a:t>☆</a:t>
            </a:r>
            <a:r>
              <a:rPr lang="zh-CN" altLang="en-US" sz="3600" dirty="0">
                <a:solidFill>
                  <a:srgbClr val="0070C0"/>
                </a:solidFill>
                <a:latin typeface="华文中宋" panose="02010600040101010101" pitchFamily="2" charset="-122"/>
                <a:ea typeface="华文中宋" panose="02010600040101010101" pitchFamily="2" charset="-122"/>
              </a:rPr>
              <a:t>水合物的环境效应</a:t>
            </a:r>
            <a:r>
              <a:rPr lang="en-US" altLang="zh-CN" sz="3600" dirty="0">
                <a:solidFill>
                  <a:srgbClr val="0070C0"/>
                </a:solidFill>
                <a:latin typeface="华文中宋" panose="02010600040101010101" pitchFamily="2" charset="-122"/>
                <a:ea typeface="华文中宋" panose="02010600040101010101" pitchFamily="2" charset="-122"/>
              </a:rPr>
              <a:t>——</a:t>
            </a:r>
            <a:r>
              <a:rPr lang="zh-CN" altLang="en-US" sz="3600" dirty="0">
                <a:solidFill>
                  <a:srgbClr val="0070C0"/>
                </a:solidFill>
                <a:latin typeface="华文中宋" panose="02010600040101010101" pitchFamily="2" charset="-122"/>
                <a:ea typeface="华文中宋" panose="02010600040101010101" pitchFamily="2" charset="-122"/>
              </a:rPr>
              <a:t>引发海底地质灾害</a:t>
            </a:r>
          </a:p>
        </p:txBody>
      </p:sp>
      <p:pic>
        <p:nvPicPr>
          <p:cNvPr id="14338" name="Picture 2" descr="F:\2015年撰文\天然气水合物环境效应的调查与研究2015-07-16\水合物环境效应撰文2015-07-10\图件绘制2015-06-30\香槟塞效应图.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980728"/>
            <a:ext cx="6444729" cy="55654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68072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Picture 2" descr="C:\Users\sunzl\Desktop\StoreggaFLCommonsZone2OK.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806" y="41151"/>
            <a:ext cx="9082031" cy="630626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标题 1"/>
          <p:cNvSpPr txBox="1">
            <a:spLocks/>
          </p:cNvSpPr>
          <p:nvPr/>
        </p:nvSpPr>
        <p:spPr>
          <a:xfrm>
            <a:off x="328077" y="6396093"/>
            <a:ext cx="8507288" cy="48965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现代海底由水合物分解造成的最大的滑坡挪威</a:t>
            </a:r>
            <a:r>
              <a:rPr lang="en-US" altLang="zh-CN" sz="2400" dirty="0" err="1">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Storegga</a:t>
            </a:r>
            <a:r>
              <a:rPr lang="zh-CN" altLang="en-US" sz="24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滑坡</a:t>
            </a:r>
          </a:p>
        </p:txBody>
      </p:sp>
    </p:spTree>
    <p:extLst>
      <p:ext uri="{BB962C8B-B14F-4D97-AF65-F5344CB8AC3E}">
        <p14:creationId xmlns:p14="http://schemas.microsoft.com/office/powerpoint/2010/main" xmlns="" val="3012706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sers\sunzl\Desktop\methaneHydrateBlast_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13484"/>
          <a:stretch/>
        </p:blipFill>
        <p:spPr bwMode="auto">
          <a:xfrm>
            <a:off x="64937" y="692697"/>
            <a:ext cx="5446643" cy="453650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矩形 5"/>
          <p:cNvSpPr/>
          <p:nvPr/>
        </p:nvSpPr>
        <p:spPr>
          <a:xfrm>
            <a:off x="107504" y="5373216"/>
            <a:ext cx="5404076" cy="707886"/>
          </a:xfrm>
          <a:prstGeom prst="rect">
            <a:avLst/>
          </a:prstGeom>
        </p:spPr>
        <p:txBody>
          <a:bodyPr wrap="square">
            <a:spAutoFit/>
          </a:bodyPr>
          <a:lstStyle/>
          <a:p>
            <a:pPr algn="ct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挪威冰原由于水合物分解发生的</a:t>
            </a:r>
            <a:endParaRPr lang="en-US" altLang="zh-CN"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endParaRPr>
          </a:p>
          <a:p>
            <a:pPr algn="ct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甲烷大规模迸发场景</a:t>
            </a:r>
          </a:p>
        </p:txBody>
      </p:sp>
      <p:pic>
        <p:nvPicPr>
          <p:cNvPr id="13315" name="Picture 3" descr="d:\Users\sunzl\Desktop\10535822499700313308.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65534" y="692697"/>
            <a:ext cx="3496342" cy="453650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矩形 8"/>
          <p:cNvSpPr/>
          <p:nvPr/>
        </p:nvSpPr>
        <p:spPr>
          <a:xfrm>
            <a:off x="6236046" y="5351513"/>
            <a:ext cx="2656433" cy="707886"/>
          </a:xfrm>
          <a:prstGeom prst="rect">
            <a:avLst/>
          </a:prstGeom>
        </p:spPr>
        <p:txBody>
          <a:bodyPr wrap="square">
            <a:spAutoFit/>
          </a:bodyPr>
          <a:lstStyle/>
          <a:p>
            <a:pPr algn="ct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百慕大魔鬼三角之谜水合物释放假说</a:t>
            </a:r>
          </a:p>
        </p:txBody>
      </p:sp>
    </p:spTree>
    <p:extLst>
      <p:ext uri="{BB962C8B-B14F-4D97-AF65-F5344CB8AC3E}">
        <p14:creationId xmlns:p14="http://schemas.microsoft.com/office/powerpoint/2010/main" xmlns="" val="61766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C:\Users\sunzl\Desktop\俄罗斯发现4个巨大洞穴综合制图2015-06-24.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6640"/>
            <a:ext cx="9144000" cy="6479976"/>
          </a:xfrm>
          <a:prstGeom prst="rect">
            <a:avLst/>
          </a:prstGeom>
          <a:noFill/>
          <a:ln>
            <a:noFill/>
          </a:ln>
        </p:spPr>
      </p:pic>
      <p:sp>
        <p:nvSpPr>
          <p:cNvPr id="5" name="标题 1"/>
          <p:cNvSpPr txBox="1">
            <a:spLocks/>
          </p:cNvSpPr>
          <p:nvPr/>
        </p:nvSpPr>
        <p:spPr>
          <a:xfrm>
            <a:off x="328077" y="6396093"/>
            <a:ext cx="8507288" cy="4896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zh-CN" sz="18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俄罗斯极地永久冻土带由于甲烷喷发（？）造成的巨型洞穴，修改自新浪网</a:t>
            </a:r>
            <a:endParaRPr lang="zh-CN" altLang="en-US" sz="18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xmlns="" val="3280998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93738"/>
            <a:ext cx="8229600" cy="1143000"/>
          </a:xfrm>
        </p:spPr>
        <p:txBody>
          <a:bodyPr/>
          <a:lstStyle/>
          <a:p>
            <a:endParaRPr lang="zh-CN" altLang="en-US"/>
          </a:p>
        </p:txBody>
      </p:sp>
      <p:pic>
        <p:nvPicPr>
          <p:cNvPr id="2050" name="Picture 2" descr="d:\Users\sunzl\Desktop\methane-concentrations.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22838" y="535732"/>
            <a:ext cx="4421162" cy="310129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内容占位符 4" descr="C:\Users\sunzl\Desktop\Svalbard气泡羽流多波束识别2015-06-30.jpg"/>
          <p:cNvPicPr>
            <a:picLocks noGrp="1"/>
          </p:cNvPicPr>
          <p:nvPr>
            <p:ph idx="1"/>
          </p:nvPr>
        </p:nvPicPr>
        <p:blipFill rotWithShape="1">
          <a:blip r:embed="rId3" cstate="print">
            <a:extLst>
              <a:ext uri="{28A0092B-C50C-407E-A947-70E740481C1C}">
                <a14:useLocalDpi xmlns:a14="http://schemas.microsoft.com/office/drawing/2010/main" xmlns="" val="0"/>
              </a:ext>
            </a:extLst>
          </a:blip>
          <a:srcRect t="3319"/>
          <a:stretch/>
        </p:blipFill>
        <p:spPr bwMode="auto">
          <a:xfrm>
            <a:off x="804" y="535732"/>
            <a:ext cx="4774704" cy="2952328"/>
          </a:xfrm>
          <a:prstGeom prst="rect">
            <a:avLst/>
          </a:prstGeom>
          <a:noFill/>
          <a:ln>
            <a:noFill/>
          </a:ln>
        </p:spPr>
      </p:pic>
      <p:pic>
        <p:nvPicPr>
          <p:cNvPr id="2052" name="Picture 4" descr="d:\Users\sunzl\Desktop\05.11.03 063.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844" r="7768"/>
          <a:stretch/>
        </p:blipFill>
        <p:spPr bwMode="auto">
          <a:xfrm>
            <a:off x="4752976" y="3518917"/>
            <a:ext cx="4391024" cy="331236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标题 1"/>
          <p:cNvSpPr txBox="1">
            <a:spLocks/>
          </p:cNvSpPr>
          <p:nvPr/>
        </p:nvSpPr>
        <p:spPr>
          <a:xfrm>
            <a:off x="23336" y="0"/>
            <a:ext cx="9120664" cy="4896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海底水合物</a:t>
            </a:r>
            <a:r>
              <a:rPr lang="zh-CN" altLang="zh-CN"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甲烷喷发</a:t>
            </a: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造成的环境物理效应及对大气甲烷的可能影响</a:t>
            </a:r>
          </a:p>
        </p:txBody>
      </p:sp>
      <p:pic>
        <p:nvPicPr>
          <p:cNvPr id="11266" name="Picture 2" descr="d:\Users\sunzl\Desktop\methane-bubbles-720x360.j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28191"/>
          <a:stretch/>
        </p:blipFill>
        <p:spPr bwMode="auto">
          <a:xfrm>
            <a:off x="-14603" y="3520094"/>
            <a:ext cx="4793867" cy="33379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305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06052" y="28419"/>
            <a:ext cx="9540552" cy="875737"/>
          </a:xfrm>
        </p:spPr>
        <p:txBody>
          <a:bodyPr>
            <a:normAutofit/>
          </a:bodyPr>
          <a:lstStyle/>
          <a:p>
            <a:r>
              <a:rPr lang="zh-CN" altLang="en-US" sz="3600" dirty="0">
                <a:solidFill>
                  <a:srgbClr val="FF0000"/>
                </a:solidFill>
                <a:latin typeface="Times New Roman"/>
                <a:ea typeface="华文中宋" panose="02010600040101010101" pitchFamily="2" charset="-122"/>
                <a:cs typeface="Times New Roman"/>
              </a:rPr>
              <a:t>☆</a:t>
            </a:r>
            <a:r>
              <a:rPr lang="zh-CN" altLang="en-US" sz="3200" dirty="0">
                <a:solidFill>
                  <a:srgbClr val="0070C0"/>
                </a:solidFill>
                <a:latin typeface="华文中宋" panose="02010600040101010101" pitchFamily="2" charset="-122"/>
                <a:ea typeface="华文中宋" panose="02010600040101010101" pitchFamily="2" charset="-122"/>
              </a:rPr>
              <a:t>水合物的环境效应探测</a:t>
            </a:r>
            <a:r>
              <a:rPr lang="en-US" altLang="zh-CN" sz="3200" dirty="0">
                <a:solidFill>
                  <a:srgbClr val="0070C0"/>
                </a:solidFill>
                <a:latin typeface="华文中宋" panose="02010600040101010101" pitchFamily="2" charset="-122"/>
                <a:ea typeface="华文中宋" panose="02010600040101010101" pitchFamily="2" charset="-122"/>
              </a:rPr>
              <a:t>——</a:t>
            </a:r>
            <a:r>
              <a:rPr lang="zh-CN" altLang="en-US" sz="3200" dirty="0">
                <a:solidFill>
                  <a:srgbClr val="0070C0"/>
                </a:solidFill>
                <a:latin typeface="华文中宋" panose="02010600040101010101" pitchFamily="2" charset="-122"/>
                <a:ea typeface="华文中宋" panose="02010600040101010101" pitchFamily="2" charset="-122"/>
              </a:rPr>
              <a:t>海底直接识别标志</a:t>
            </a:r>
          </a:p>
        </p:txBody>
      </p:sp>
      <p:pic>
        <p:nvPicPr>
          <p:cNvPr id="3074" name="Picture 2" descr="d:\Users\sunzl\Desktop\2006_07_17_19_09_0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500" y="904156"/>
            <a:ext cx="8384541" cy="554461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标题 1"/>
          <p:cNvSpPr txBox="1">
            <a:spLocks/>
          </p:cNvSpPr>
          <p:nvPr/>
        </p:nvSpPr>
        <p:spPr>
          <a:xfrm>
            <a:off x="328077" y="6396093"/>
            <a:ext cx="8507288" cy="48965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墨西哥北部海域直接裸露于海底的水合物</a:t>
            </a:r>
          </a:p>
        </p:txBody>
      </p:sp>
    </p:spTree>
    <p:extLst>
      <p:ext uri="{BB962C8B-B14F-4D97-AF65-F5344CB8AC3E}">
        <p14:creationId xmlns:p14="http://schemas.microsoft.com/office/powerpoint/2010/main" xmlns="" val="42110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5" name="标题 1"/>
          <p:cNvSpPr txBox="1">
            <a:spLocks/>
          </p:cNvSpPr>
          <p:nvPr/>
        </p:nvSpPr>
        <p:spPr>
          <a:xfrm>
            <a:off x="395536" y="6021288"/>
            <a:ext cx="8507288"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海底水合物分解后直接喷发到海底的情景</a:t>
            </a:r>
          </a:p>
        </p:txBody>
      </p:sp>
      <p:pic>
        <p:nvPicPr>
          <p:cNvPr id="10242" name="Picture 2" descr="d:\Users\sunzl\Desktop\methane_bubble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241013"/>
            <a:ext cx="8136904" cy="61016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99647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sunzl\Desktop\hydrate2_high.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2" y="-27384"/>
            <a:ext cx="5227014" cy="345638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标题 1"/>
          <p:cNvSpPr txBox="1">
            <a:spLocks/>
          </p:cNvSpPr>
          <p:nvPr/>
        </p:nvSpPr>
        <p:spPr>
          <a:xfrm>
            <a:off x="323528" y="4005064"/>
            <a:ext cx="3096344" cy="65779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布莱克海台碳酸盐岩结壳下的水合物</a:t>
            </a:r>
          </a:p>
        </p:txBody>
      </p:sp>
      <p:pic>
        <p:nvPicPr>
          <p:cNvPr id="4" name="图片 3"/>
          <p:cNvPicPr>
            <a:picLocks noChangeAspect="1"/>
          </p:cNvPicPr>
          <p:nvPr/>
        </p:nvPicPr>
        <p:blipFill>
          <a:blip r:embed="rId3"/>
          <a:stretch>
            <a:fillRect/>
          </a:stretch>
        </p:blipFill>
        <p:spPr>
          <a:xfrm>
            <a:off x="3617202" y="3429000"/>
            <a:ext cx="5563310" cy="3456384"/>
          </a:xfrm>
          <a:prstGeom prst="rect">
            <a:avLst/>
          </a:prstGeom>
        </p:spPr>
      </p:pic>
      <p:sp>
        <p:nvSpPr>
          <p:cNvPr id="7" name="标题 1"/>
          <p:cNvSpPr txBox="1">
            <a:spLocks/>
          </p:cNvSpPr>
          <p:nvPr/>
        </p:nvSpPr>
        <p:spPr>
          <a:xfrm>
            <a:off x="5357436" y="2636912"/>
            <a:ext cx="3779912"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墨西哥湾碳酸盐岩结壳下</a:t>
            </a:r>
            <a:endParaRPr lang="en-US" altLang="zh-CN"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endParaRPr>
          </a:p>
          <a:p>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的水合物</a:t>
            </a:r>
          </a:p>
        </p:txBody>
      </p:sp>
    </p:spTree>
    <p:extLst>
      <p:ext uri="{BB962C8B-B14F-4D97-AF65-F5344CB8AC3E}">
        <p14:creationId xmlns:p14="http://schemas.microsoft.com/office/powerpoint/2010/main" xmlns="" val="2197219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2014年5-6月海大号工作场景\IMG_697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031" r="249"/>
          <a:stretch/>
        </p:blipFill>
        <p:spPr bwMode="auto">
          <a:xfrm>
            <a:off x="46510" y="-15228"/>
            <a:ext cx="4496916" cy="339886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C:\Users\sunzl\Desktop\DSC_295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9" y="-15228"/>
            <a:ext cx="4430588" cy="339886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矩形 5"/>
          <p:cNvSpPr/>
          <p:nvPr/>
        </p:nvSpPr>
        <p:spPr>
          <a:xfrm>
            <a:off x="46509" y="6488668"/>
            <a:ext cx="9028088" cy="400110"/>
          </a:xfrm>
          <a:prstGeom prst="rect">
            <a:avLst/>
          </a:prstGeom>
        </p:spPr>
        <p:txBody>
          <a:bodyPr wrap="square">
            <a:spAutoFit/>
          </a:bodyPr>
          <a:lstStyle/>
          <a:p>
            <a:pPr algn="ct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近年来我们已经在我国管辖内海域找到的冷泉碳酸盐岩</a:t>
            </a:r>
          </a:p>
        </p:txBody>
      </p:sp>
    </p:spTree>
    <p:extLst>
      <p:ext uri="{BB962C8B-B14F-4D97-AF65-F5344CB8AC3E}">
        <p14:creationId xmlns:p14="http://schemas.microsoft.com/office/powerpoint/2010/main" xmlns="" val="69693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560050"/>
            <a:ext cx="4320480" cy="1143000"/>
          </a:xfrm>
        </p:spPr>
        <p:txBody>
          <a:bodyPr>
            <a:normAutofit/>
          </a:bodyPr>
          <a:lstStyle/>
          <a:p>
            <a:r>
              <a:rPr lang="zh-CN" altLang="en-US" dirty="0">
                <a:solidFill>
                  <a:srgbClr val="92D050"/>
                </a:solidFill>
                <a:latin typeface="Times New Roman"/>
                <a:ea typeface="华文中宋" panose="02010600040101010101" pitchFamily="2" charset="-122"/>
                <a:cs typeface="Times New Roman"/>
              </a:rPr>
              <a:t>●</a:t>
            </a:r>
            <a:r>
              <a:rPr lang="zh-CN" altLang="en-US" dirty="0">
                <a:solidFill>
                  <a:srgbClr val="0070C0"/>
                </a:solidFill>
                <a:latin typeface="华文中宋" panose="02010600040101010101" pitchFamily="2" charset="-122"/>
                <a:ea typeface="华文中宋" panose="02010600040101010101" pitchFamily="2" charset="-122"/>
              </a:rPr>
              <a:t>什么是水合物？</a:t>
            </a:r>
          </a:p>
        </p:txBody>
      </p:sp>
      <p:pic>
        <p:nvPicPr>
          <p:cNvPr id="1026" name="Picture 2" descr="d:\Users\sunzl\Desktop\research_top_page.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2955" y="1892064"/>
            <a:ext cx="4321175" cy="426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d:\Users\sunzl\Desktop\05.11.03 009.jpg"/>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4644008" y="480091"/>
            <a:ext cx="4320480" cy="288032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d:\Users\sunzl\Desktop\her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4008" y="3496925"/>
            <a:ext cx="4320480" cy="26529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2"/>
          <p:cNvSpPr/>
          <p:nvPr/>
        </p:nvSpPr>
        <p:spPr>
          <a:xfrm>
            <a:off x="230906" y="6148061"/>
            <a:ext cx="8813541" cy="707886"/>
          </a:xfrm>
          <a:prstGeom prst="rect">
            <a:avLst/>
          </a:prstGeom>
        </p:spPr>
        <p:txBody>
          <a:bodyPr wrap="square">
            <a:spAutoFit/>
          </a:bodyPr>
          <a:lstStyle/>
          <a:p>
            <a:r>
              <a:rPr lang="zh-CN" altLang="en-US" sz="2000" dirty="0">
                <a:latin typeface="Times New Roman" panose="02020603050405020304" pitchFamily="18" charset="0"/>
                <a:ea typeface="仿宋_GB2312" panose="02010609030101010101" pitchFamily="49" charset="-122"/>
                <a:cs typeface="Times New Roman" panose="02020603050405020304" pitchFamily="18" charset="0"/>
              </a:rPr>
              <a:t>由天然气与水在高压低温条件下形成的类冰状的结晶物质。因其外观像冰一样而且遇火即可燃烧，所以又被称作</a:t>
            </a:r>
            <a:r>
              <a:rPr lang="en-US" altLang="zh-CN" sz="2000" dirty="0">
                <a:latin typeface="Times New Roman" panose="02020603050405020304" pitchFamily="18" charset="0"/>
                <a:ea typeface="仿宋_GB2312" panose="02010609030101010101" pitchFamily="49" charset="-122"/>
                <a:cs typeface="Times New Roman" panose="02020603050405020304" pitchFamily="18" charset="0"/>
              </a:rPr>
              <a:t>"</a:t>
            </a:r>
            <a:r>
              <a:rPr lang="zh-CN" altLang="en-US" sz="2000" dirty="0">
                <a:latin typeface="Times New Roman" panose="02020603050405020304" pitchFamily="18" charset="0"/>
                <a:ea typeface="仿宋_GB2312" panose="02010609030101010101" pitchFamily="49" charset="-122"/>
                <a:cs typeface="Times New Roman" panose="02020603050405020304" pitchFamily="18" charset="0"/>
              </a:rPr>
              <a:t>可燃冰</a:t>
            </a:r>
            <a:r>
              <a:rPr lang="en-US" altLang="zh-CN" sz="2000" dirty="0">
                <a:latin typeface="Times New Roman" panose="02020603050405020304" pitchFamily="18" charset="0"/>
                <a:ea typeface="仿宋_GB2312" panose="02010609030101010101" pitchFamily="49" charset="-122"/>
                <a:cs typeface="Times New Roman" panose="02020603050405020304" pitchFamily="18" charset="0"/>
              </a:rPr>
              <a:t>"</a:t>
            </a:r>
            <a:r>
              <a:rPr lang="zh-CN" altLang="en-US" sz="2000" dirty="0">
                <a:latin typeface="Times New Roman" panose="02020603050405020304" pitchFamily="18" charset="0"/>
                <a:ea typeface="仿宋_GB2312" panose="02010609030101010101" pitchFamily="49" charset="-122"/>
                <a:cs typeface="Times New Roman" panose="02020603050405020304" pitchFamily="18" charset="0"/>
              </a:rPr>
              <a:t>。</a:t>
            </a:r>
          </a:p>
        </p:txBody>
      </p:sp>
    </p:spTree>
    <p:extLst>
      <p:ext uri="{BB962C8B-B14F-4D97-AF65-F5344CB8AC3E}">
        <p14:creationId xmlns:p14="http://schemas.microsoft.com/office/powerpoint/2010/main" xmlns="" val="240717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4888" y="274638"/>
            <a:ext cx="8229600" cy="1143000"/>
          </a:xfrm>
        </p:spPr>
        <p:txBody>
          <a:bodyPr/>
          <a:lstStyle/>
          <a:p>
            <a:endParaRPr lang="zh-CN" altLang="en-US"/>
          </a:p>
        </p:txBody>
      </p:sp>
      <p:pic>
        <p:nvPicPr>
          <p:cNvPr id="4" name="图片 3"/>
          <p:cNvPicPr/>
          <p:nvPr/>
        </p:nvPicPr>
        <p:blipFill rotWithShape="1">
          <a:blip r:embed="rId2"/>
          <a:srcRect r="17267"/>
          <a:stretch/>
        </p:blipFill>
        <p:spPr bwMode="auto">
          <a:xfrm>
            <a:off x="467342" y="116632"/>
            <a:ext cx="4706382" cy="2448272"/>
          </a:xfrm>
          <a:prstGeom prst="rect">
            <a:avLst/>
          </a:prstGeom>
          <a:noFill/>
          <a:ln w="9525">
            <a:noFill/>
            <a:miter lim="800000"/>
            <a:headEnd/>
            <a:tailEnd/>
          </a:ln>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3801" t="15298" r="22449" b="13701"/>
          <a:stretch/>
        </p:blipFill>
        <p:spPr bwMode="auto">
          <a:xfrm>
            <a:off x="457200" y="2780928"/>
            <a:ext cx="4716524" cy="38938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内容占位符 5"/>
          <p:cNvPicPr>
            <a:picLocks noGrp="1"/>
          </p:cNvPicPr>
          <p:nvPr>
            <p:ph idx="1"/>
          </p:nvPr>
        </p:nvPicPr>
        <p:blipFill>
          <a:blip r:embed="rId4"/>
          <a:srcRect b="45923"/>
          <a:stretch>
            <a:fillRect/>
          </a:stretch>
        </p:blipFill>
        <p:spPr bwMode="auto">
          <a:xfrm rot="16200000">
            <a:off x="3739204" y="1806020"/>
            <a:ext cx="6486162" cy="3236392"/>
          </a:xfrm>
          <a:prstGeom prst="rect">
            <a:avLst/>
          </a:prstGeom>
          <a:noFill/>
          <a:ln w="9525">
            <a:noFill/>
            <a:miter lim="800000"/>
            <a:headEnd/>
            <a:tailEnd/>
          </a:ln>
        </p:spPr>
      </p:pic>
    </p:spTree>
    <p:extLst>
      <p:ext uri="{BB962C8B-B14F-4D97-AF65-F5344CB8AC3E}">
        <p14:creationId xmlns:p14="http://schemas.microsoft.com/office/powerpoint/2010/main" xmlns="" val="84378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sunzl\AppData\Roaming\Tencent\Users\28659381\QQ\WinTemp\RichOle\81O_KSS`_K%E(5AL6N6QC@J.png"/>
          <p:cNvPicPr>
            <a:picLocks noChangeAspect="1" noChangeArrowheads="1"/>
          </p:cNvPicPr>
          <p:nvPr/>
        </p:nvPicPr>
        <p:blipFill rotWithShape="1">
          <a:blip r:embed="rId2"/>
          <a:srcRect t="1" r="7463" b="11991"/>
          <a:stretch/>
        </p:blipFill>
        <p:spPr bwMode="auto">
          <a:xfrm>
            <a:off x="4644008" y="3322597"/>
            <a:ext cx="4464496" cy="3406067"/>
          </a:xfrm>
          <a:prstGeom prst="rect">
            <a:avLst/>
          </a:prstGeom>
          <a:noFill/>
        </p:spPr>
      </p:pic>
      <p:pic>
        <p:nvPicPr>
          <p:cNvPr id="5" name="Picture 1" descr="C:\Users\sunzl\AppData\Roaming\Tencent\Users\28659381\QQ\WinTemp\RichOle\AMH@3EC_%BPGGN[{ZKYXCRG.png"/>
          <p:cNvPicPr>
            <a:picLocks noGrp="1" noChangeAspect="1" noChangeArrowheads="1"/>
          </p:cNvPicPr>
          <p:nvPr>
            <p:ph idx="1"/>
          </p:nvPr>
        </p:nvPicPr>
        <p:blipFill rotWithShape="1">
          <a:blip r:embed="rId3"/>
          <a:srcRect l="6913" t="4081" r="1988" b="2753"/>
          <a:stretch/>
        </p:blipFill>
        <p:spPr bwMode="auto">
          <a:xfrm>
            <a:off x="4638675" y="8196"/>
            <a:ext cx="4467226" cy="3204780"/>
          </a:xfrm>
          <a:prstGeom prst="rect">
            <a:avLst/>
          </a:prstGeom>
          <a:noFill/>
        </p:spPr>
      </p:pic>
      <p:pic>
        <p:nvPicPr>
          <p:cNvPr id="7170" name="Picture 2" descr="D:\地调项目\2016年野外调查\海底工作站海试材料2016年5月\海底工作站验收图2016-05\IMG_201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156" t="11053"/>
          <a:stretch/>
        </p:blipFill>
        <p:spPr bwMode="auto">
          <a:xfrm>
            <a:off x="78929" y="0"/>
            <a:ext cx="4464496" cy="321297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图片 6" descr="PIC_20160811_213258_B99"/>
          <p:cNvPicPr/>
          <p:nvPr/>
        </p:nvPicPr>
        <p:blipFill>
          <a:blip r:embed="rId5"/>
          <a:srcRect l="7794" t="35694" r="14524" b="31282"/>
          <a:stretch>
            <a:fillRect/>
          </a:stretch>
        </p:blipFill>
        <p:spPr>
          <a:xfrm>
            <a:off x="95275" y="3375369"/>
            <a:ext cx="4448150" cy="3024336"/>
          </a:xfrm>
          <a:prstGeom prst="rect">
            <a:avLst/>
          </a:prstGeom>
          <a:solidFill>
            <a:schemeClr val="lt1"/>
          </a:solidFill>
        </p:spPr>
      </p:pic>
      <p:sp>
        <p:nvSpPr>
          <p:cNvPr id="6" name="矩形 5"/>
          <p:cNvSpPr/>
          <p:nvPr/>
        </p:nvSpPr>
        <p:spPr>
          <a:xfrm>
            <a:off x="179512" y="6415064"/>
            <a:ext cx="4261321" cy="400110"/>
          </a:xfrm>
          <a:prstGeom prst="rect">
            <a:avLst/>
          </a:prstGeom>
        </p:spPr>
        <p:txBody>
          <a:bodyPr wrap="square">
            <a:spAutoFit/>
          </a:bodyPr>
          <a:lstStyle/>
          <a:p>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海底水合物直接标志的探测手段</a:t>
            </a:r>
          </a:p>
        </p:txBody>
      </p:sp>
    </p:spTree>
    <p:extLst>
      <p:ext uri="{BB962C8B-B14F-4D97-AF65-F5344CB8AC3E}">
        <p14:creationId xmlns:p14="http://schemas.microsoft.com/office/powerpoint/2010/main" xmlns="" val="378334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08520" y="332656"/>
            <a:ext cx="9252520" cy="908720"/>
          </a:xfrm>
        </p:spPr>
        <p:txBody>
          <a:bodyPr>
            <a:normAutofit fontScale="90000"/>
          </a:bodyPr>
          <a:lstStyle/>
          <a:p>
            <a:r>
              <a:rPr lang="zh-CN" altLang="en-US" sz="3600" dirty="0">
                <a:solidFill>
                  <a:srgbClr val="FF0000"/>
                </a:solidFill>
                <a:latin typeface="Times New Roman"/>
                <a:ea typeface="华文中宋" panose="02010600040101010101" pitchFamily="2" charset="-122"/>
                <a:cs typeface="Times New Roman"/>
              </a:rPr>
              <a:t>☆</a:t>
            </a:r>
            <a:r>
              <a:rPr lang="zh-CN" altLang="en-US" sz="3600" dirty="0">
                <a:solidFill>
                  <a:srgbClr val="0070C0"/>
                </a:solidFill>
                <a:latin typeface="华文中宋" panose="02010600040101010101" pitchFamily="2" charset="-122"/>
                <a:ea typeface="华文中宋" panose="02010600040101010101" pitchFamily="2" charset="-122"/>
              </a:rPr>
              <a:t>水合物的环境效应探测</a:t>
            </a:r>
            <a:r>
              <a:rPr lang="en-US" altLang="zh-CN" sz="3600" dirty="0">
                <a:solidFill>
                  <a:srgbClr val="0070C0"/>
                </a:solidFill>
                <a:latin typeface="华文中宋" panose="02010600040101010101" pitchFamily="2" charset="-122"/>
                <a:ea typeface="华文中宋" panose="02010600040101010101" pitchFamily="2" charset="-122"/>
              </a:rPr>
              <a:t>——</a:t>
            </a:r>
            <a:r>
              <a:rPr lang="zh-CN" altLang="en-US" sz="3600" dirty="0">
                <a:solidFill>
                  <a:srgbClr val="0070C0"/>
                </a:solidFill>
                <a:latin typeface="华文中宋" panose="02010600040101010101" pitchFamily="2" charset="-122"/>
                <a:ea typeface="华文中宋" panose="02010600040101010101" pitchFamily="2" charset="-122"/>
              </a:rPr>
              <a:t>地球化学识别标志</a:t>
            </a:r>
          </a:p>
        </p:txBody>
      </p:sp>
      <p:pic>
        <p:nvPicPr>
          <p:cNvPr id="5" name="Picture 2" descr="图形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628800"/>
            <a:ext cx="8928992" cy="4277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5"/>
          <p:cNvSpPr/>
          <p:nvPr/>
        </p:nvSpPr>
        <p:spPr>
          <a:xfrm>
            <a:off x="107504" y="6237312"/>
            <a:ext cx="9028088" cy="400110"/>
          </a:xfrm>
          <a:prstGeom prst="rect">
            <a:avLst/>
          </a:prstGeom>
        </p:spPr>
        <p:txBody>
          <a:bodyPr wrap="square">
            <a:spAutoFit/>
          </a:bodyPr>
          <a:lstStyle/>
          <a:p>
            <a:pPr algn="ct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水合物分解释放会对沉积物和水体的地球化学性质造成明显的改变</a:t>
            </a:r>
          </a:p>
        </p:txBody>
      </p:sp>
    </p:spTree>
    <p:extLst>
      <p:ext uri="{BB962C8B-B14F-4D97-AF65-F5344CB8AC3E}">
        <p14:creationId xmlns:p14="http://schemas.microsoft.com/office/powerpoint/2010/main" xmlns="" val="37211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0" y="188640"/>
            <a:ext cx="9252520" cy="648072"/>
          </a:xfrm>
        </p:spPr>
        <p:txBody>
          <a:bodyPr>
            <a:normAutofit fontScale="90000"/>
          </a:bodyPr>
          <a:lstStyle/>
          <a:p>
            <a:r>
              <a:rPr lang="zh-CN" altLang="en-US" sz="3600" dirty="0">
                <a:solidFill>
                  <a:srgbClr val="FF0000"/>
                </a:solidFill>
                <a:latin typeface="Times New Roman"/>
                <a:ea typeface="华文中宋" panose="02010600040101010101" pitchFamily="2" charset="-122"/>
                <a:cs typeface="Times New Roman"/>
              </a:rPr>
              <a:t>☆</a:t>
            </a:r>
            <a:r>
              <a:rPr lang="zh-CN" altLang="en-US" sz="3600" dirty="0">
                <a:solidFill>
                  <a:srgbClr val="0070C0"/>
                </a:solidFill>
                <a:latin typeface="华文中宋" panose="02010600040101010101" pitchFamily="2" charset="-122"/>
                <a:ea typeface="华文中宋" panose="02010600040101010101" pitchFamily="2" charset="-122"/>
              </a:rPr>
              <a:t>水合物的环境效应探测</a:t>
            </a:r>
            <a:r>
              <a:rPr lang="en-US" altLang="zh-CN" sz="3600" dirty="0">
                <a:solidFill>
                  <a:srgbClr val="0070C0"/>
                </a:solidFill>
                <a:latin typeface="华文中宋" panose="02010600040101010101" pitchFamily="2" charset="-122"/>
                <a:ea typeface="华文中宋" panose="02010600040101010101" pitchFamily="2" charset="-122"/>
              </a:rPr>
              <a:t>——</a:t>
            </a:r>
            <a:r>
              <a:rPr lang="zh-CN" altLang="en-US" sz="3600" dirty="0">
                <a:solidFill>
                  <a:srgbClr val="0070C0"/>
                </a:solidFill>
                <a:latin typeface="华文中宋" panose="02010600040101010101" pitchFamily="2" charset="-122"/>
                <a:ea typeface="华文中宋" panose="02010600040101010101" pitchFamily="2" charset="-122"/>
              </a:rPr>
              <a:t>地球物理识别标志</a:t>
            </a:r>
          </a:p>
        </p:txBody>
      </p:sp>
      <p:pic>
        <p:nvPicPr>
          <p:cNvPr id="5" name="Picture 2"/>
          <p:cNvPicPr>
            <a:picLocks noGrp="1" noChangeAspect="1" noChangeArrowheads="1"/>
          </p:cNvPicPr>
          <p:nvPr>
            <p:ph idx="1"/>
          </p:nvPr>
        </p:nvPicPr>
        <p:blipFill>
          <a:blip r:embed="rId2"/>
          <a:srcRect t="4513"/>
          <a:stretch>
            <a:fillRect/>
          </a:stretch>
        </p:blipFill>
        <p:spPr bwMode="auto">
          <a:xfrm>
            <a:off x="3419872" y="908720"/>
            <a:ext cx="5545577" cy="2754417"/>
          </a:xfrm>
          <a:prstGeom prst="rect">
            <a:avLst/>
          </a:prstGeom>
          <a:noFill/>
          <a:ln w="9525">
            <a:noFill/>
            <a:miter lim="800000"/>
            <a:headEnd/>
            <a:tailEnd/>
          </a:ln>
          <a:effectLst/>
        </p:spPr>
      </p:pic>
      <p:sp>
        <p:nvSpPr>
          <p:cNvPr id="6" name="矩形 5"/>
          <p:cNvSpPr/>
          <p:nvPr/>
        </p:nvSpPr>
        <p:spPr>
          <a:xfrm>
            <a:off x="83120" y="6459820"/>
            <a:ext cx="9028088" cy="369332"/>
          </a:xfrm>
          <a:prstGeom prst="rect">
            <a:avLst/>
          </a:prstGeom>
        </p:spPr>
        <p:txBody>
          <a:bodyPr wrap="square">
            <a:spAutoFit/>
          </a:bodyPr>
          <a:lstStyle/>
          <a:p>
            <a:pPr algn="ctr"/>
            <a:r>
              <a:rPr lang="zh-CN" altLang="en-US"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最常用的水合物地球物理性质的识别标志</a:t>
            </a:r>
            <a:r>
              <a:rPr lang="en-US" altLang="zh-CN"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似海底反射层（</a:t>
            </a:r>
            <a:r>
              <a:rPr lang="en-US" altLang="zh-CN"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BSR</a:t>
            </a:r>
            <a:r>
              <a:rPr lang="zh-CN" altLang="en-US"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a:t>
            </a:r>
          </a:p>
        </p:txBody>
      </p:sp>
      <p:pic>
        <p:nvPicPr>
          <p:cNvPr id="7" name="Picture 24"/>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3645024"/>
            <a:ext cx="5832648" cy="274559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矩形 7"/>
          <p:cNvSpPr/>
          <p:nvPr/>
        </p:nvSpPr>
        <p:spPr>
          <a:xfrm>
            <a:off x="251520" y="1772816"/>
            <a:ext cx="3096344" cy="369332"/>
          </a:xfrm>
          <a:prstGeom prst="rect">
            <a:avLst/>
          </a:prstGeom>
        </p:spPr>
        <p:txBody>
          <a:bodyPr wrap="square">
            <a:spAutoFit/>
          </a:bodyPr>
          <a:lstStyle/>
          <a:p>
            <a:pPr algn="ctr"/>
            <a:r>
              <a:rPr lang="zh-CN" altLang="en-US" dirty="0">
                <a:latin typeface="仿宋_GB2312" panose="02010609030101010101" pitchFamily="49" charset="-122"/>
                <a:ea typeface="仿宋_GB2312" panose="02010609030101010101" pitchFamily="49" charset="-122"/>
              </a:rPr>
              <a:t>黑海沉积物中典型的多层</a:t>
            </a:r>
            <a:r>
              <a:rPr lang="en-US" altLang="zh-CN" dirty="0">
                <a:latin typeface="仿宋_GB2312" panose="02010609030101010101" pitchFamily="49" charset="-122"/>
                <a:ea typeface="仿宋_GB2312" panose="02010609030101010101" pitchFamily="49" charset="-122"/>
              </a:rPr>
              <a:t>BSR</a:t>
            </a:r>
            <a:endParaRPr lang="zh-CN" altLang="en-US" dirty="0">
              <a:latin typeface="仿宋_GB2312" panose="02010609030101010101" pitchFamily="49" charset="-122"/>
              <a:ea typeface="仿宋_GB2312" panose="02010609030101010101" pitchFamily="49" charset="-122"/>
            </a:endParaRPr>
          </a:p>
        </p:txBody>
      </p:sp>
      <p:sp>
        <p:nvSpPr>
          <p:cNvPr id="9" name="矩形 8"/>
          <p:cNvSpPr/>
          <p:nvPr/>
        </p:nvSpPr>
        <p:spPr>
          <a:xfrm>
            <a:off x="5988224" y="5373216"/>
            <a:ext cx="3096344" cy="646331"/>
          </a:xfrm>
          <a:prstGeom prst="rect">
            <a:avLst/>
          </a:prstGeom>
        </p:spPr>
        <p:txBody>
          <a:bodyPr wrap="square">
            <a:spAutoFit/>
          </a:bodyPr>
          <a:lstStyle/>
          <a:p>
            <a:pPr algn="ctr"/>
            <a:r>
              <a:rPr lang="zh-CN" altLang="en-US" dirty="0">
                <a:latin typeface="仿宋_GB2312" panose="02010609030101010101" pitchFamily="49" charset="-122"/>
                <a:ea typeface="仿宋_GB2312" panose="02010609030101010101" pitchFamily="49" charset="-122"/>
              </a:rPr>
              <a:t>新西兰希库朗伊沉积物中的</a:t>
            </a:r>
            <a:r>
              <a:rPr lang="en-US" altLang="zh-CN" dirty="0">
                <a:latin typeface="仿宋_GB2312" panose="02010609030101010101" pitchFamily="49" charset="-122"/>
                <a:ea typeface="仿宋_GB2312" panose="02010609030101010101" pitchFamily="49" charset="-122"/>
              </a:rPr>
              <a:t>BSR</a:t>
            </a:r>
            <a:r>
              <a:rPr lang="zh-CN" altLang="en-US" dirty="0">
                <a:latin typeface="仿宋_GB2312" panose="02010609030101010101" pitchFamily="49" charset="-122"/>
                <a:ea typeface="仿宋_GB2312" panose="02010609030101010101" pitchFamily="49" charset="-122"/>
              </a:rPr>
              <a:t>和气烟囱结构</a:t>
            </a:r>
          </a:p>
        </p:txBody>
      </p:sp>
    </p:spTree>
    <p:extLst>
      <p:ext uri="{BB962C8B-B14F-4D97-AF65-F5344CB8AC3E}">
        <p14:creationId xmlns:p14="http://schemas.microsoft.com/office/powerpoint/2010/main" xmlns="" val="570333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007" y="167882"/>
            <a:ext cx="8933982" cy="62854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矩形 4"/>
          <p:cNvSpPr/>
          <p:nvPr/>
        </p:nvSpPr>
        <p:spPr>
          <a:xfrm>
            <a:off x="-37046" y="6453336"/>
            <a:ext cx="9028088" cy="369332"/>
          </a:xfrm>
          <a:prstGeom prst="rect">
            <a:avLst/>
          </a:prstGeom>
        </p:spPr>
        <p:txBody>
          <a:bodyPr wrap="square">
            <a:spAutoFit/>
          </a:bodyPr>
          <a:lstStyle/>
          <a:p>
            <a:pPr algn="ctr"/>
            <a:r>
              <a:rPr lang="zh-CN" altLang="en-US"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我们在南海发现的似海底反射层（</a:t>
            </a:r>
            <a:r>
              <a:rPr lang="en-US" altLang="zh-CN"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BSR</a:t>
            </a:r>
            <a:r>
              <a:rPr lang="zh-CN" altLang="en-US"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a:t>
            </a:r>
          </a:p>
        </p:txBody>
      </p:sp>
    </p:spTree>
    <p:extLst>
      <p:ext uri="{BB962C8B-B14F-4D97-AF65-F5344CB8AC3E}">
        <p14:creationId xmlns:p14="http://schemas.microsoft.com/office/powerpoint/2010/main" xmlns="" val="1989779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9131"/>
          <a:stretch/>
        </p:blipFill>
        <p:spPr bwMode="auto">
          <a:xfrm>
            <a:off x="107504" y="237329"/>
            <a:ext cx="5546452" cy="6007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16721" y="3299983"/>
            <a:ext cx="3203751" cy="35739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16721" y="12262"/>
            <a:ext cx="3527279" cy="33047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矩形 6"/>
          <p:cNvSpPr/>
          <p:nvPr/>
        </p:nvSpPr>
        <p:spPr>
          <a:xfrm>
            <a:off x="251520" y="6228549"/>
            <a:ext cx="5256584" cy="369332"/>
          </a:xfrm>
          <a:prstGeom prst="rect">
            <a:avLst/>
          </a:prstGeom>
        </p:spPr>
        <p:txBody>
          <a:bodyPr wrap="square">
            <a:spAutoFit/>
          </a:bodyPr>
          <a:lstStyle/>
          <a:p>
            <a:pPr algn="ctr"/>
            <a:r>
              <a:rPr lang="zh-CN" altLang="en-US"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水合物泄漏的识别标志</a:t>
            </a:r>
            <a:r>
              <a:rPr lang="en-US" altLang="zh-CN"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刚果外海的麻坑地貌</a:t>
            </a:r>
          </a:p>
        </p:txBody>
      </p:sp>
    </p:spTree>
    <p:extLst>
      <p:ext uri="{BB962C8B-B14F-4D97-AF65-F5344CB8AC3E}">
        <p14:creationId xmlns:p14="http://schemas.microsoft.com/office/powerpoint/2010/main" xmlns="" val="1249054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a:extLst>
              <a:ext uri="{28A0092B-C50C-407E-A947-70E740481C1C}">
                <a14:useLocalDpi xmlns:a14="http://schemas.microsoft.com/office/drawing/2010/main" xmlns="" val="0"/>
              </a:ext>
            </a:extLst>
          </a:blip>
          <a:srcRect/>
          <a:stretch>
            <a:fillRect/>
          </a:stretch>
        </p:blipFill>
        <p:spPr bwMode="auto">
          <a:xfrm>
            <a:off x="35496" y="1056509"/>
            <a:ext cx="4464496" cy="4536504"/>
          </a:xfrm>
          <a:prstGeom prst="rect">
            <a:avLst/>
          </a:prstGeom>
          <a:noFill/>
          <a:ln>
            <a:noFill/>
          </a:ln>
        </p:spPr>
      </p:pic>
      <p:pic>
        <p:nvPicPr>
          <p:cNvPr id="5" name="内容占位符 4"/>
          <p:cNvPicPr>
            <a:picLocks noGrp="1"/>
          </p:cNvPicPr>
          <p:nvPr>
            <p:ph idx="1"/>
          </p:nvPr>
        </p:nvPicPr>
        <p:blipFill rotWithShape="1">
          <a:blip r:embed="rId3" cstate="print">
            <a:extLst>
              <a:ext uri="{28A0092B-C50C-407E-A947-70E740481C1C}">
                <a14:useLocalDpi xmlns:a14="http://schemas.microsoft.com/office/drawing/2010/main" xmlns="" val="0"/>
              </a:ext>
            </a:extLst>
          </a:blip>
          <a:srcRect t="2030" r="2988"/>
          <a:stretch/>
        </p:blipFill>
        <p:spPr bwMode="auto">
          <a:xfrm>
            <a:off x="4552609" y="692696"/>
            <a:ext cx="4267275" cy="4958011"/>
          </a:xfrm>
          <a:prstGeom prst="rect">
            <a:avLst/>
          </a:prstGeom>
          <a:noFill/>
          <a:ln>
            <a:noFill/>
          </a:ln>
          <a:extLst>
            <a:ext uri="{53640926-AAD7-44D8-BBD7-CCE9431645EC}">
              <a14:shadowObscured xmlns:a14="http://schemas.microsoft.com/office/drawing/2010/main" xmlns=""/>
            </a:ext>
          </a:extLst>
        </p:spPr>
      </p:pic>
      <p:sp>
        <p:nvSpPr>
          <p:cNvPr id="6" name="矩形 5"/>
          <p:cNvSpPr/>
          <p:nvPr/>
        </p:nvSpPr>
        <p:spPr>
          <a:xfrm>
            <a:off x="31998" y="5949280"/>
            <a:ext cx="9028088" cy="369332"/>
          </a:xfrm>
          <a:prstGeom prst="rect">
            <a:avLst/>
          </a:prstGeom>
        </p:spPr>
        <p:txBody>
          <a:bodyPr wrap="square">
            <a:spAutoFit/>
          </a:bodyPr>
          <a:lstStyle/>
          <a:p>
            <a:pPr algn="ctr"/>
            <a:r>
              <a:rPr lang="zh-CN" altLang="en-US"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地震剖面上的气烟囱通道以及卫星遥感的识别方法</a:t>
            </a:r>
          </a:p>
        </p:txBody>
      </p:sp>
    </p:spTree>
    <p:extLst>
      <p:ext uri="{BB962C8B-B14F-4D97-AF65-F5344CB8AC3E}">
        <p14:creationId xmlns:p14="http://schemas.microsoft.com/office/powerpoint/2010/main" xmlns="" val="2202635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rotWithShape="1">
          <a:blip r:embed="rId2" cstate="print">
            <a:extLst>
              <a:ext uri="{28A0092B-C50C-407E-A947-70E740481C1C}">
                <a14:useLocalDpi xmlns:a14="http://schemas.microsoft.com/office/drawing/2010/main" xmlns="" val="0"/>
              </a:ext>
            </a:extLst>
          </a:blip>
          <a:srcRect l="3315" r="4774"/>
          <a:stretch/>
        </p:blipFill>
        <p:spPr bwMode="auto">
          <a:xfrm>
            <a:off x="308355" y="4087878"/>
            <a:ext cx="3332112" cy="2770122"/>
          </a:xfrm>
          <a:prstGeom prst="rect">
            <a:avLst/>
          </a:prstGeom>
          <a:noFill/>
          <a:ln>
            <a:noFill/>
          </a:ln>
          <a:extLst>
            <a:ext uri="{53640926-AAD7-44D8-BBD7-CCE9431645EC}">
              <a14:shadowObscured xmlns:a14="http://schemas.microsoft.com/office/drawing/2010/main" xmlns=""/>
            </a:ext>
          </a:extLst>
        </p:spPr>
      </p:pic>
      <p:pic>
        <p:nvPicPr>
          <p:cNvPr id="7" name="内容占位符 5"/>
          <p:cNvPicPr>
            <a:picLocks noGrp="1"/>
          </p:cNvPicPr>
          <p:nvPr>
            <p:ph idx="1"/>
          </p:nvPr>
        </p:nvPicPr>
        <p:blipFill rotWithShape="1">
          <a:blip r:embed="rId3">
            <a:extLst>
              <a:ext uri="{28A0092B-C50C-407E-A947-70E740481C1C}">
                <a14:useLocalDpi xmlns:a14="http://schemas.microsoft.com/office/drawing/2010/main" xmlns="" val="0"/>
              </a:ext>
            </a:extLst>
          </a:blip>
          <a:srcRect t="54890"/>
          <a:stretch/>
        </p:blipFill>
        <p:spPr bwMode="auto">
          <a:xfrm>
            <a:off x="3923928" y="4230093"/>
            <a:ext cx="4822766" cy="2041667"/>
          </a:xfrm>
          <a:prstGeom prst="rect">
            <a:avLst/>
          </a:prstGeom>
          <a:noFill/>
          <a:ln>
            <a:noFill/>
          </a:ln>
        </p:spPr>
      </p:pic>
      <p:pic>
        <p:nvPicPr>
          <p:cNvPr id="8" name="图片 7"/>
          <p:cNvPicPr/>
          <p:nvPr/>
        </p:nvPicPr>
        <p:blipFill rotWithShape="1">
          <a:blip r:embed="rId4">
            <a:extLst>
              <a:ext uri="{28A0092B-C50C-407E-A947-70E740481C1C}">
                <a14:useLocalDpi xmlns:a14="http://schemas.microsoft.com/office/drawing/2010/main" xmlns="" val="0"/>
              </a:ext>
            </a:extLst>
          </a:blip>
          <a:srcRect t="3379"/>
          <a:stretch/>
        </p:blipFill>
        <p:spPr bwMode="auto">
          <a:xfrm>
            <a:off x="1043608" y="72615"/>
            <a:ext cx="7092280" cy="4092650"/>
          </a:xfrm>
          <a:prstGeom prst="rect">
            <a:avLst/>
          </a:prstGeom>
          <a:noFill/>
          <a:ln>
            <a:noFill/>
          </a:ln>
        </p:spPr>
      </p:pic>
      <p:sp>
        <p:nvSpPr>
          <p:cNvPr id="9" name="矩形 8"/>
          <p:cNvSpPr/>
          <p:nvPr/>
        </p:nvSpPr>
        <p:spPr>
          <a:xfrm>
            <a:off x="2429508" y="6415146"/>
            <a:ext cx="6336704" cy="400110"/>
          </a:xfrm>
          <a:prstGeom prst="rect">
            <a:avLst/>
          </a:prstGeom>
        </p:spPr>
        <p:txBody>
          <a:bodyPr wrap="square">
            <a:spAutoFit/>
          </a:bodyPr>
          <a:lstStyle/>
          <a:p>
            <a:pPr algn="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美国在大西洋沿岸发现的冷泉分布示意图</a:t>
            </a:r>
          </a:p>
        </p:txBody>
      </p:sp>
    </p:spTree>
    <p:extLst>
      <p:ext uri="{BB962C8B-B14F-4D97-AF65-F5344CB8AC3E}">
        <p14:creationId xmlns:p14="http://schemas.microsoft.com/office/powerpoint/2010/main" xmlns="" val="3385809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89756" y="27500"/>
            <a:ext cx="8964488" cy="792088"/>
          </a:xfrm>
        </p:spPr>
        <p:txBody>
          <a:bodyPr>
            <a:normAutofit/>
          </a:bodyPr>
          <a:lstStyle/>
          <a:p>
            <a:r>
              <a:rPr lang="zh-CN" altLang="en-US" sz="2800" dirty="0">
                <a:solidFill>
                  <a:srgbClr val="92D050"/>
                </a:solidFill>
                <a:latin typeface="Times New Roman"/>
                <a:ea typeface="华文中宋" panose="02010600040101010101" pitchFamily="2" charset="-122"/>
                <a:cs typeface="Times New Roman"/>
              </a:rPr>
              <a:t>●</a:t>
            </a:r>
            <a:r>
              <a:rPr lang="zh-CN" altLang="en-US" sz="2800" dirty="0">
                <a:solidFill>
                  <a:srgbClr val="0070C0"/>
                </a:solidFill>
                <a:latin typeface="华文中宋" panose="02010600040101010101" pitchFamily="2" charset="-122"/>
                <a:ea typeface="华文中宋" panose="02010600040101010101" pitchFamily="2" charset="-122"/>
              </a:rPr>
              <a:t>如何在探测和开发水合物资源的时候管控环境风险？</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 name="Picture 2"/>
          <p:cNvPicPr>
            <a:picLocks noChangeAspect="1" noChangeArrowheads="1"/>
          </p:cNvPicPr>
          <p:nvPr/>
        </p:nvPicPr>
        <p:blipFill rotWithShape="1">
          <a:blip r:embed="rId2"/>
          <a:srcRect r="783" b="3975"/>
          <a:stretch/>
        </p:blipFill>
        <p:spPr bwMode="auto">
          <a:xfrm>
            <a:off x="428781" y="764704"/>
            <a:ext cx="8031651" cy="5413532"/>
          </a:xfrm>
          <a:prstGeom prst="rect">
            <a:avLst/>
          </a:prstGeom>
          <a:noFill/>
          <a:ln w="9525">
            <a:noFill/>
            <a:miter lim="800000"/>
            <a:headEnd/>
            <a:tailEnd/>
          </a:ln>
          <a:effectLst/>
        </p:spPr>
      </p:pic>
      <p:sp>
        <p:nvSpPr>
          <p:cNvPr id="10" name="矩形 9"/>
          <p:cNvSpPr/>
          <p:nvPr/>
        </p:nvSpPr>
        <p:spPr>
          <a:xfrm>
            <a:off x="467546" y="6369369"/>
            <a:ext cx="7920879" cy="369332"/>
          </a:xfrm>
          <a:prstGeom prst="rect">
            <a:avLst/>
          </a:prstGeom>
        </p:spPr>
        <p:txBody>
          <a:bodyPr wrap="square">
            <a:spAutoFit/>
          </a:bodyPr>
          <a:lstStyle/>
          <a:p>
            <a:pPr algn="ctr">
              <a:spcAft>
                <a:spcPts val="0"/>
              </a:spcAft>
            </a:pPr>
            <a:r>
              <a:rPr lang="zh-CN" altLang="en-US"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日本南海海槽水合物试开采过程中所用的环境监测井示意图</a:t>
            </a:r>
          </a:p>
        </p:txBody>
      </p:sp>
    </p:spTree>
    <p:extLst>
      <p:ext uri="{BB962C8B-B14F-4D97-AF65-F5344CB8AC3E}">
        <p14:creationId xmlns:p14="http://schemas.microsoft.com/office/powerpoint/2010/main" xmlns="" val="2474207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Picture 2" descr="C:\Users\sunzl\Desktop\nepca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0139" y="84379"/>
            <a:ext cx="8379730" cy="622494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矩形 4"/>
          <p:cNvSpPr/>
          <p:nvPr/>
        </p:nvSpPr>
        <p:spPr>
          <a:xfrm>
            <a:off x="-14040" y="6333390"/>
            <a:ext cx="9028088" cy="400110"/>
          </a:xfrm>
          <a:prstGeom prst="rect">
            <a:avLst/>
          </a:prstGeom>
        </p:spPr>
        <p:txBody>
          <a:bodyPr wrap="square">
            <a:spAutoFit/>
          </a:bodyPr>
          <a:lstStyle/>
          <a:p>
            <a:pPr algn="ct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美国和加拿大利用海底观测网来监测水合物的动态变化</a:t>
            </a:r>
          </a:p>
        </p:txBody>
      </p:sp>
    </p:spTree>
    <p:extLst>
      <p:ext uri="{BB962C8B-B14F-4D97-AF65-F5344CB8AC3E}">
        <p14:creationId xmlns:p14="http://schemas.microsoft.com/office/powerpoint/2010/main" xmlns="" val="1798855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510074" y="0"/>
            <a:ext cx="8229600" cy="997496"/>
          </a:xfrm>
        </p:spPr>
        <p:txBody>
          <a:bodyPr/>
          <a:lstStyle/>
          <a:p>
            <a:r>
              <a:rPr lang="zh-CN" altLang="en-US" dirty="0">
                <a:solidFill>
                  <a:srgbClr val="92D050"/>
                </a:solidFill>
                <a:latin typeface="Times New Roman"/>
                <a:ea typeface="华文中宋" panose="02010600040101010101" pitchFamily="2" charset="-122"/>
                <a:cs typeface="Times New Roman"/>
              </a:rPr>
              <a:t>●</a:t>
            </a:r>
            <a:r>
              <a:rPr lang="zh-CN" altLang="en-US" dirty="0">
                <a:solidFill>
                  <a:srgbClr val="0070C0"/>
                </a:solidFill>
                <a:latin typeface="华文中宋" panose="02010600040101010101" pitchFamily="2" charset="-122"/>
                <a:ea typeface="华文中宋" panose="02010600040101010101" pitchFamily="2" charset="-122"/>
              </a:rPr>
              <a:t>地球上有多少水合物？</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9170" t="16380" r="58410" b="12128"/>
          <a:stretch/>
        </p:blipFill>
        <p:spPr bwMode="auto">
          <a:xfrm>
            <a:off x="395536" y="997496"/>
            <a:ext cx="7560840" cy="52102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矩形 4"/>
          <p:cNvSpPr/>
          <p:nvPr/>
        </p:nvSpPr>
        <p:spPr>
          <a:xfrm>
            <a:off x="755576" y="6314739"/>
            <a:ext cx="7509446" cy="400110"/>
          </a:xfrm>
          <a:prstGeom prst="rect">
            <a:avLst/>
          </a:prstGeom>
        </p:spPr>
        <p:txBody>
          <a:bodyPr wrap="square">
            <a:spAutoFit/>
          </a:bodyPr>
          <a:lstStyle/>
          <a:p>
            <a:r>
              <a:rPr lang="zh-CN" altLang="en-US" sz="2000" dirty="0">
                <a:solidFill>
                  <a:srgbClr val="C00000"/>
                </a:solidFill>
                <a:latin typeface="楷体_GB2312" panose="02010609030101010101" pitchFamily="49" charset="-122"/>
                <a:ea typeface="楷体_GB2312" panose="02010609030101010101" pitchFamily="49" charset="-122"/>
                <a:cs typeface="Times New Roman" panose="02020603050405020304" pitchFamily="18" charset="0"/>
              </a:rPr>
              <a:t>据当前保守估计，水合物储量和所有常规能源的储量总和相等</a:t>
            </a:r>
            <a:r>
              <a:rPr lang="en-US" altLang="zh-CN" sz="2000" dirty="0">
                <a:solidFill>
                  <a:srgbClr val="C00000"/>
                </a:solidFill>
                <a:latin typeface="楷体_GB2312" panose="02010609030101010101" pitchFamily="49" charset="-122"/>
                <a:ea typeface="楷体_GB2312" panose="02010609030101010101" pitchFamily="49" charset="-122"/>
                <a:cs typeface="Times New Roman" panose="02020603050405020304" pitchFamily="18" charset="0"/>
              </a:rPr>
              <a:t>!</a:t>
            </a:r>
            <a:endParaRPr lang="zh-CN" altLang="en-US" sz="2000" dirty="0">
              <a:solidFill>
                <a:srgbClr val="C00000"/>
              </a:solidFill>
              <a:latin typeface="楷体_GB2312" panose="02010609030101010101" pitchFamily="49" charset="-122"/>
              <a:ea typeface="楷体_GB2312"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xmlns="" val="1285054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Picture 2" descr="图片1"/>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a:stretch>
            <a:fillRect/>
          </a:stretch>
        </p:blipFill>
        <p:spPr bwMode="auto">
          <a:xfrm>
            <a:off x="843037" y="188640"/>
            <a:ext cx="7272808" cy="5832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5"/>
          <p:cNvSpPr/>
          <p:nvPr/>
        </p:nvSpPr>
        <p:spPr>
          <a:xfrm>
            <a:off x="179512" y="6021288"/>
            <a:ext cx="8856984" cy="400110"/>
          </a:xfrm>
          <a:prstGeom prst="rect">
            <a:avLst/>
          </a:prstGeom>
        </p:spPr>
        <p:txBody>
          <a:bodyPr wrap="square">
            <a:spAutoFit/>
          </a:bodyPr>
          <a:lstStyle/>
          <a:p>
            <a:pPr algn="ctr">
              <a:spcAft>
                <a:spcPts val="0"/>
              </a:spcAft>
            </a:pP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美国在</a:t>
            </a:r>
            <a:r>
              <a:rPr lang="zh-CN" altLang="zh-CN"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密西西比峡谷</a:t>
            </a:r>
            <a:r>
              <a:rPr lang="en-US" altLang="zh-CN"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118</a:t>
            </a:r>
            <a:r>
              <a:rPr lang="zh-CN" altLang="zh-CN"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区块的天然气水合物海底</a:t>
            </a: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长期</a:t>
            </a:r>
            <a:r>
              <a:rPr lang="zh-CN" altLang="zh-CN"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观测</a:t>
            </a: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网</a:t>
            </a:r>
          </a:p>
        </p:txBody>
      </p:sp>
    </p:spTree>
    <p:extLst>
      <p:ext uri="{BB962C8B-B14F-4D97-AF65-F5344CB8AC3E}">
        <p14:creationId xmlns:p14="http://schemas.microsoft.com/office/powerpoint/2010/main" xmlns="" val="2626125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3314" name="Picture 2" descr="F:\2017年撰文\2017年专利撰写\水合物开采过程中环境监测的一体化系统-2017-02-14\监测网络布置三维图--2017-02-2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972" y="40392"/>
            <a:ext cx="8870078" cy="605290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矩形 5"/>
          <p:cNvSpPr/>
          <p:nvPr/>
        </p:nvSpPr>
        <p:spPr>
          <a:xfrm>
            <a:off x="120620" y="6437426"/>
            <a:ext cx="8856984" cy="400110"/>
          </a:xfrm>
          <a:prstGeom prst="rect">
            <a:avLst/>
          </a:prstGeom>
        </p:spPr>
        <p:txBody>
          <a:bodyPr wrap="square">
            <a:spAutoFit/>
          </a:bodyPr>
          <a:lstStyle/>
          <a:p>
            <a:pPr algn="ct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我国自行设计的海域</a:t>
            </a:r>
            <a:r>
              <a:rPr lang="zh-CN" altLang="zh-CN"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水合物</a:t>
            </a:r>
            <a:r>
              <a:rPr lang="zh-CN" altLang="en-US" sz="2000" dirty="0">
                <a:solidFill>
                  <a:srgbClr val="C00000"/>
                </a:solidFill>
                <a:latin typeface="Times New Roman" panose="02020603050405020304" pitchFamily="18" charset="0"/>
                <a:ea typeface="楷体_GB2312" panose="02010609030101010101" pitchFamily="49" charset="-122"/>
                <a:cs typeface="Times New Roman" panose="02020603050405020304" pitchFamily="18" charset="0"/>
              </a:rPr>
              <a:t>开采一体化监测系统示意图</a:t>
            </a:r>
          </a:p>
        </p:txBody>
      </p:sp>
    </p:spTree>
    <p:extLst>
      <p:ext uri="{BB962C8B-B14F-4D97-AF65-F5344CB8AC3E}">
        <p14:creationId xmlns:p14="http://schemas.microsoft.com/office/powerpoint/2010/main" xmlns="" val="1174277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a:spLocks noChangeArrowheads="1"/>
          </p:cNvSpPr>
          <p:nvPr/>
        </p:nvSpPr>
        <p:spPr bwMode="auto">
          <a:xfrm>
            <a:off x="692543" y="44624"/>
            <a:ext cx="7885631" cy="706438"/>
          </a:xfrm>
          <a:prstGeom prst="rect">
            <a:avLst/>
          </a:prstGeom>
          <a:noFill/>
          <a:ln w="9525">
            <a:noFill/>
            <a:miter lim="800000"/>
          </a:ln>
          <a:effectLst/>
        </p:spPr>
        <p:txBody>
          <a:bodyPr anchor="ctr"/>
          <a:lstStyle/>
          <a:p>
            <a:pPr marL="838200" indent="-838200" algn="ctr">
              <a:defRPr/>
            </a:pPr>
            <a:r>
              <a:rPr lang="zh-CN" altLang="en-US" sz="2000" b="1" kern="100" dirty="0">
                <a:solidFill>
                  <a:srgbClr val="C00000"/>
                </a:solidFill>
                <a:latin typeface="楷体_GB2312" panose="02010609030101010101" pitchFamily="49" charset="-122"/>
                <a:ea typeface="楷体_GB2312" panose="02010609030101010101" pitchFamily="49" charset="-122"/>
                <a:cs typeface="Times New Roman" panose="02020603050405020304" pitchFamily="18" charset="0"/>
              </a:rPr>
              <a:t>我国自行设计的</a:t>
            </a:r>
            <a:r>
              <a:rPr lang="zh-CN" altLang="zh-CN" sz="2000" b="1" kern="100" dirty="0">
                <a:solidFill>
                  <a:srgbClr val="C00000"/>
                </a:solidFill>
                <a:latin typeface="楷体_GB2312" panose="02010609030101010101" pitchFamily="49" charset="-122"/>
                <a:ea typeface="楷体_GB2312" panose="02010609030101010101" pitchFamily="49" charset="-122"/>
                <a:cs typeface="Times New Roman" panose="02020603050405020304" pitchFamily="18" charset="0"/>
              </a:rPr>
              <a:t>流体泄漏通量及多化学参数原位监测</a:t>
            </a:r>
            <a:r>
              <a:rPr lang="zh-CN" altLang="en-US" sz="2000" b="1" kern="100" dirty="0">
                <a:solidFill>
                  <a:srgbClr val="C00000"/>
                </a:solidFill>
                <a:latin typeface="楷体_GB2312" panose="02010609030101010101" pitchFamily="49" charset="-122"/>
                <a:ea typeface="楷体_GB2312" panose="02010609030101010101" pitchFamily="49" charset="-122"/>
                <a:cs typeface="Times New Roman" panose="02020603050405020304" pitchFamily="18" charset="0"/>
              </a:rPr>
              <a:t>平台</a:t>
            </a:r>
          </a:p>
        </p:txBody>
      </p:sp>
      <p:grpSp>
        <p:nvGrpSpPr>
          <p:cNvPr id="24" name="组合 98"/>
          <p:cNvGrpSpPr/>
          <p:nvPr/>
        </p:nvGrpSpPr>
        <p:grpSpPr>
          <a:xfrm>
            <a:off x="1463675" y="4720372"/>
            <a:ext cx="5170170" cy="1889760"/>
            <a:chOff x="4225801" y="4888313"/>
            <a:chExt cx="3043169" cy="1889762"/>
          </a:xfrm>
        </p:grpSpPr>
        <p:grpSp>
          <p:nvGrpSpPr>
            <p:cNvPr id="25" name="组合 3"/>
            <p:cNvGrpSpPr/>
            <p:nvPr/>
          </p:nvGrpSpPr>
          <p:grpSpPr>
            <a:xfrm>
              <a:off x="4284602" y="4888313"/>
              <a:ext cx="2984368" cy="1889762"/>
              <a:chOff x="3653264" y="3886919"/>
              <a:chExt cx="3810000" cy="2673350"/>
            </a:xfrm>
          </p:grpSpPr>
          <p:pic>
            <p:nvPicPr>
              <p:cNvPr id="2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3653264" y="3886919"/>
                <a:ext cx="3810000" cy="26733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8" name="AutoShape 21"/>
              <p:cNvSpPr>
                <a:spLocks noChangeAspect="1" noChangeArrowheads="1"/>
              </p:cNvSpPr>
              <p:nvPr/>
            </p:nvSpPr>
            <p:spPr bwMode="auto">
              <a:xfrm rot="17285818">
                <a:off x="4467651" y="4344120"/>
                <a:ext cx="252413" cy="100012"/>
              </a:xfrm>
              <a:prstGeom prst="rightArrow">
                <a:avLst>
                  <a:gd name="adj1" fmla="val 50000"/>
                  <a:gd name="adj2" fmla="val 63096"/>
                </a:avLst>
              </a:prstGeom>
              <a:solidFill>
                <a:srgbClr val="FF771B"/>
              </a:solidFill>
              <a:ln w="9525">
                <a:solidFill>
                  <a:schemeClr val="tx1"/>
                </a:solidFill>
                <a:miter lim="800000"/>
              </a:ln>
            </p:spPr>
            <p:txBody>
              <a:bodyPr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29" name="AutoShape 20"/>
              <p:cNvSpPr>
                <a:spLocks noChangeAspect="1" noChangeArrowheads="1"/>
              </p:cNvSpPr>
              <p:nvPr/>
            </p:nvSpPr>
            <p:spPr bwMode="auto">
              <a:xfrm rot="4939722">
                <a:off x="4262864" y="4420319"/>
                <a:ext cx="252413" cy="100013"/>
              </a:xfrm>
              <a:prstGeom prst="rightArrow">
                <a:avLst>
                  <a:gd name="adj1" fmla="val 50000"/>
                  <a:gd name="adj2" fmla="val 63095"/>
                </a:avLst>
              </a:prstGeom>
              <a:solidFill>
                <a:srgbClr val="FF771B"/>
              </a:solidFill>
              <a:ln w="9525">
                <a:solidFill>
                  <a:schemeClr val="tx1"/>
                </a:solidFill>
                <a:miter lim="800000"/>
              </a:ln>
            </p:spPr>
            <p:txBody>
              <a:bodyPr rot="10800000"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30" name="AutoShape 12"/>
              <p:cNvSpPr>
                <a:spLocks noChangeAspect="1" noChangeArrowheads="1"/>
              </p:cNvSpPr>
              <p:nvPr/>
            </p:nvSpPr>
            <p:spPr bwMode="auto">
              <a:xfrm rot="7655154">
                <a:off x="4068395" y="5175176"/>
                <a:ext cx="111125" cy="277812"/>
              </a:xfrm>
              <a:prstGeom prst="curvedRightArrow">
                <a:avLst>
                  <a:gd name="adj1" fmla="val 50000"/>
                  <a:gd name="adj2" fmla="val 100000"/>
                  <a:gd name="adj3" fmla="val 33333"/>
                </a:avLst>
              </a:prstGeom>
              <a:solidFill>
                <a:srgbClr val="FF771B"/>
              </a:solidFill>
              <a:ln w="9525">
                <a:solidFill>
                  <a:schemeClr val="tx1"/>
                </a:solidFill>
                <a:miter lim="800000"/>
              </a:ln>
            </p:spPr>
            <p:txBody>
              <a:bodyPr rot="10800000"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31" name="AutoShape 13"/>
              <p:cNvSpPr>
                <a:spLocks noChangeAspect="1" noChangeArrowheads="1"/>
              </p:cNvSpPr>
              <p:nvPr/>
            </p:nvSpPr>
            <p:spPr bwMode="auto">
              <a:xfrm rot="7655154" flipH="1" flipV="1">
                <a:off x="4041408" y="5327575"/>
                <a:ext cx="111125" cy="277813"/>
              </a:xfrm>
              <a:prstGeom prst="curvedRightArrow">
                <a:avLst>
                  <a:gd name="adj1" fmla="val 50000"/>
                  <a:gd name="adj2" fmla="val 100000"/>
                  <a:gd name="adj3" fmla="val 33333"/>
                </a:avLst>
              </a:prstGeom>
              <a:solidFill>
                <a:srgbClr val="FF771B"/>
              </a:solidFill>
              <a:ln w="9525">
                <a:solidFill>
                  <a:schemeClr val="tx1"/>
                </a:solidFill>
                <a:miter lim="800000"/>
              </a:ln>
            </p:spPr>
            <p:txBody>
              <a:bodyPr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32" name="AutoShape 25"/>
              <p:cNvSpPr>
                <a:spLocks noChangeAspect="1" noChangeArrowheads="1"/>
              </p:cNvSpPr>
              <p:nvPr/>
            </p:nvSpPr>
            <p:spPr bwMode="auto">
              <a:xfrm rot="15192502">
                <a:off x="4872464" y="4420319"/>
                <a:ext cx="252413" cy="100013"/>
              </a:xfrm>
              <a:prstGeom prst="rightArrow">
                <a:avLst>
                  <a:gd name="adj1" fmla="val 50000"/>
                  <a:gd name="adj2" fmla="val 63095"/>
                </a:avLst>
              </a:prstGeom>
              <a:solidFill>
                <a:srgbClr val="2D82FF"/>
              </a:solidFill>
              <a:ln w="9525">
                <a:solidFill>
                  <a:schemeClr val="tx1"/>
                </a:solidFill>
                <a:miter lim="800000"/>
              </a:ln>
            </p:spPr>
            <p:txBody>
              <a:bodyPr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33" name="AutoShape 24"/>
              <p:cNvSpPr>
                <a:spLocks noChangeAspect="1" noChangeArrowheads="1"/>
              </p:cNvSpPr>
              <p:nvPr/>
            </p:nvSpPr>
            <p:spPr bwMode="auto">
              <a:xfrm rot="4778336">
                <a:off x="5177264" y="4420319"/>
                <a:ext cx="252413" cy="100013"/>
              </a:xfrm>
              <a:prstGeom prst="rightArrow">
                <a:avLst>
                  <a:gd name="adj1" fmla="val 50000"/>
                  <a:gd name="adj2" fmla="val 63095"/>
                </a:avLst>
              </a:prstGeom>
              <a:solidFill>
                <a:srgbClr val="FF771B"/>
              </a:solidFill>
              <a:ln w="9525">
                <a:solidFill>
                  <a:schemeClr val="tx1"/>
                </a:solidFill>
                <a:miter lim="800000"/>
              </a:ln>
            </p:spPr>
            <p:txBody>
              <a:bodyPr rot="10800000"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34" name="AutoShape 32"/>
              <p:cNvSpPr>
                <a:spLocks noChangeAspect="1" noChangeArrowheads="1"/>
              </p:cNvSpPr>
              <p:nvPr/>
            </p:nvSpPr>
            <p:spPr bwMode="auto">
              <a:xfrm rot="4500000">
                <a:off x="5534451" y="4420320"/>
                <a:ext cx="252413" cy="100012"/>
              </a:xfrm>
              <a:prstGeom prst="rightArrow">
                <a:avLst>
                  <a:gd name="adj1" fmla="val 50000"/>
                  <a:gd name="adj2" fmla="val 63096"/>
                </a:avLst>
              </a:prstGeom>
              <a:solidFill>
                <a:srgbClr val="2D82FF"/>
              </a:solidFill>
              <a:ln w="9525">
                <a:solidFill>
                  <a:schemeClr val="tx1"/>
                </a:solidFill>
                <a:miter lim="800000"/>
              </a:ln>
            </p:spPr>
            <p:txBody>
              <a:bodyPr rot="10800000"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grpSp>
            <p:nvGrpSpPr>
              <p:cNvPr id="35" name="Group 35"/>
              <p:cNvGrpSpPr/>
              <p:nvPr/>
            </p:nvGrpSpPr>
            <p:grpSpPr bwMode="auto">
              <a:xfrm>
                <a:off x="4993114" y="5639519"/>
                <a:ext cx="793750" cy="460375"/>
                <a:chOff x="1065" y="1326"/>
                <a:chExt cx="456" cy="192"/>
              </a:xfrm>
            </p:grpSpPr>
            <p:sp>
              <p:nvSpPr>
                <p:cNvPr id="57" name="Freeform 36"/>
                <p:cNvSpPr/>
                <p:nvPr/>
              </p:nvSpPr>
              <p:spPr bwMode="auto">
                <a:xfrm>
                  <a:off x="1065" y="1376"/>
                  <a:ext cx="456" cy="133"/>
                </a:xfrm>
                <a:custGeom>
                  <a:avLst/>
                  <a:gdLst>
                    <a:gd name="T0" fmla="*/ 3 w 702"/>
                    <a:gd name="T1" fmla="*/ 0 h 199"/>
                    <a:gd name="T2" fmla="*/ 10 w 702"/>
                    <a:gd name="T3" fmla="*/ 3 h 199"/>
                    <a:gd name="T4" fmla="*/ 14 w 702"/>
                    <a:gd name="T5" fmla="*/ 4 h 199"/>
                    <a:gd name="T6" fmla="*/ 45 w 702"/>
                    <a:gd name="T7" fmla="*/ 29 h 199"/>
                    <a:gd name="T8" fmla="*/ 56 w 702"/>
                    <a:gd name="T9" fmla="*/ 36 h 199"/>
                    <a:gd name="T10" fmla="*/ 63 w 702"/>
                    <a:gd name="T11" fmla="*/ 41 h 199"/>
                    <a:gd name="T12" fmla="*/ 76 w 702"/>
                    <a:gd name="T13" fmla="*/ 52 h 199"/>
                    <a:gd name="T14" fmla="*/ 123 w 702"/>
                    <a:gd name="T15" fmla="*/ 70 h 199"/>
                    <a:gd name="T16" fmla="*/ 176 w 702"/>
                    <a:gd name="T17" fmla="*/ 68 h 199"/>
                    <a:gd name="T18" fmla="*/ 222 w 702"/>
                    <a:gd name="T19" fmla="*/ 45 h 199"/>
                    <a:gd name="T20" fmla="*/ 256 w 702"/>
                    <a:gd name="T21" fmla="*/ 33 h 199"/>
                    <a:gd name="T22" fmla="*/ 271 w 702"/>
                    <a:gd name="T23" fmla="*/ 25 h 199"/>
                    <a:gd name="T24" fmla="*/ 277 w 702"/>
                    <a:gd name="T25" fmla="*/ 9 h 199"/>
                    <a:gd name="T26" fmla="*/ 285 w 702"/>
                    <a:gd name="T27" fmla="*/ 7 h 199"/>
                    <a:gd name="T28" fmla="*/ 296 w 702"/>
                    <a:gd name="T29" fmla="*/ 13 h 199"/>
                    <a:gd name="T30" fmla="*/ 290 w 702"/>
                    <a:gd name="T31" fmla="*/ 27 h 199"/>
                    <a:gd name="T32" fmla="*/ 280 w 702"/>
                    <a:gd name="T33" fmla="*/ 36 h 199"/>
                    <a:gd name="T34" fmla="*/ 272 w 702"/>
                    <a:gd name="T35" fmla="*/ 41 h 199"/>
                    <a:gd name="T36" fmla="*/ 247 w 702"/>
                    <a:gd name="T37" fmla="*/ 53 h 199"/>
                    <a:gd name="T38" fmla="*/ 224 w 702"/>
                    <a:gd name="T39" fmla="*/ 63 h 199"/>
                    <a:gd name="T40" fmla="*/ 201 w 702"/>
                    <a:gd name="T41" fmla="*/ 76 h 199"/>
                    <a:gd name="T42" fmla="*/ 131 w 702"/>
                    <a:gd name="T43" fmla="*/ 84 h 199"/>
                    <a:gd name="T44" fmla="*/ 123 w 702"/>
                    <a:gd name="T45" fmla="*/ 87 h 199"/>
                    <a:gd name="T46" fmla="*/ 119 w 702"/>
                    <a:gd name="T47" fmla="*/ 88 h 199"/>
                    <a:gd name="T48" fmla="*/ 82 w 702"/>
                    <a:gd name="T49" fmla="*/ 83 h 199"/>
                    <a:gd name="T50" fmla="*/ 52 w 702"/>
                    <a:gd name="T51" fmla="*/ 65 h 199"/>
                    <a:gd name="T52" fmla="*/ 39 w 702"/>
                    <a:gd name="T53" fmla="*/ 53 h 199"/>
                    <a:gd name="T54" fmla="*/ 28 w 702"/>
                    <a:gd name="T55" fmla="*/ 39 h 199"/>
                    <a:gd name="T56" fmla="*/ 12 w 702"/>
                    <a:gd name="T57" fmla="*/ 21 h 199"/>
                    <a:gd name="T58" fmla="*/ 3 w 702"/>
                    <a:gd name="T59" fmla="*/ 0 h 1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02"/>
                    <a:gd name="T91" fmla="*/ 0 h 199"/>
                    <a:gd name="T92" fmla="*/ 702 w 702"/>
                    <a:gd name="T93" fmla="*/ 199 h 19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02" h="199">
                      <a:moveTo>
                        <a:pt x="6" y="0"/>
                      </a:moveTo>
                      <a:cubicBezTo>
                        <a:pt x="12" y="2"/>
                        <a:pt x="18" y="4"/>
                        <a:pt x="24" y="6"/>
                      </a:cubicBezTo>
                      <a:cubicBezTo>
                        <a:pt x="27" y="7"/>
                        <a:pt x="33" y="9"/>
                        <a:pt x="33" y="9"/>
                      </a:cubicBezTo>
                      <a:cubicBezTo>
                        <a:pt x="51" y="37"/>
                        <a:pt x="81" y="48"/>
                        <a:pt x="108" y="66"/>
                      </a:cubicBezTo>
                      <a:cubicBezTo>
                        <a:pt x="122" y="88"/>
                        <a:pt x="102" y="61"/>
                        <a:pt x="132" y="81"/>
                      </a:cubicBezTo>
                      <a:cubicBezTo>
                        <a:pt x="138" y="85"/>
                        <a:pt x="150" y="93"/>
                        <a:pt x="150" y="93"/>
                      </a:cubicBezTo>
                      <a:cubicBezTo>
                        <a:pt x="155" y="109"/>
                        <a:pt x="167" y="111"/>
                        <a:pt x="180" y="117"/>
                      </a:cubicBezTo>
                      <a:cubicBezTo>
                        <a:pt x="215" y="135"/>
                        <a:pt x="252" y="150"/>
                        <a:pt x="291" y="156"/>
                      </a:cubicBezTo>
                      <a:cubicBezTo>
                        <a:pt x="333" y="155"/>
                        <a:pt x="375" y="156"/>
                        <a:pt x="417" y="153"/>
                      </a:cubicBezTo>
                      <a:cubicBezTo>
                        <a:pt x="452" y="151"/>
                        <a:pt x="490" y="114"/>
                        <a:pt x="525" y="102"/>
                      </a:cubicBezTo>
                      <a:cubicBezTo>
                        <a:pt x="552" y="93"/>
                        <a:pt x="579" y="84"/>
                        <a:pt x="606" y="75"/>
                      </a:cubicBezTo>
                      <a:cubicBezTo>
                        <a:pt x="619" y="71"/>
                        <a:pt x="642" y="57"/>
                        <a:pt x="642" y="57"/>
                      </a:cubicBezTo>
                      <a:cubicBezTo>
                        <a:pt x="644" y="51"/>
                        <a:pt x="649" y="26"/>
                        <a:pt x="657" y="21"/>
                      </a:cubicBezTo>
                      <a:cubicBezTo>
                        <a:pt x="662" y="18"/>
                        <a:pt x="675" y="15"/>
                        <a:pt x="675" y="15"/>
                      </a:cubicBezTo>
                      <a:cubicBezTo>
                        <a:pt x="689" y="18"/>
                        <a:pt x="697" y="16"/>
                        <a:pt x="702" y="30"/>
                      </a:cubicBezTo>
                      <a:cubicBezTo>
                        <a:pt x="699" y="45"/>
                        <a:pt x="700" y="51"/>
                        <a:pt x="687" y="60"/>
                      </a:cubicBezTo>
                      <a:cubicBezTo>
                        <a:pt x="677" y="75"/>
                        <a:pt x="684" y="67"/>
                        <a:pt x="663" y="81"/>
                      </a:cubicBezTo>
                      <a:cubicBezTo>
                        <a:pt x="657" y="85"/>
                        <a:pt x="645" y="93"/>
                        <a:pt x="645" y="93"/>
                      </a:cubicBezTo>
                      <a:cubicBezTo>
                        <a:pt x="631" y="114"/>
                        <a:pt x="604" y="107"/>
                        <a:pt x="585" y="120"/>
                      </a:cubicBezTo>
                      <a:cubicBezTo>
                        <a:pt x="569" y="131"/>
                        <a:pt x="549" y="135"/>
                        <a:pt x="531" y="141"/>
                      </a:cubicBezTo>
                      <a:cubicBezTo>
                        <a:pt x="512" y="147"/>
                        <a:pt x="496" y="163"/>
                        <a:pt x="477" y="171"/>
                      </a:cubicBezTo>
                      <a:cubicBezTo>
                        <a:pt x="431" y="191"/>
                        <a:pt x="349" y="188"/>
                        <a:pt x="309" y="189"/>
                      </a:cubicBezTo>
                      <a:cubicBezTo>
                        <a:pt x="303" y="191"/>
                        <a:pt x="297" y="193"/>
                        <a:pt x="291" y="195"/>
                      </a:cubicBezTo>
                      <a:cubicBezTo>
                        <a:pt x="288" y="196"/>
                        <a:pt x="282" y="198"/>
                        <a:pt x="282" y="198"/>
                      </a:cubicBezTo>
                      <a:cubicBezTo>
                        <a:pt x="265" y="197"/>
                        <a:pt x="215" y="199"/>
                        <a:pt x="195" y="186"/>
                      </a:cubicBezTo>
                      <a:cubicBezTo>
                        <a:pt x="177" y="174"/>
                        <a:pt x="143" y="154"/>
                        <a:pt x="123" y="147"/>
                      </a:cubicBezTo>
                      <a:cubicBezTo>
                        <a:pt x="117" y="138"/>
                        <a:pt x="102" y="126"/>
                        <a:pt x="93" y="120"/>
                      </a:cubicBezTo>
                      <a:cubicBezTo>
                        <a:pt x="84" y="106"/>
                        <a:pt x="79" y="96"/>
                        <a:pt x="66" y="87"/>
                      </a:cubicBezTo>
                      <a:cubicBezTo>
                        <a:pt x="58" y="74"/>
                        <a:pt x="43" y="57"/>
                        <a:pt x="30" y="48"/>
                      </a:cubicBezTo>
                      <a:cubicBezTo>
                        <a:pt x="27" y="38"/>
                        <a:pt x="0" y="6"/>
                        <a:pt x="6" y="0"/>
                      </a:cubicBezTo>
                      <a:close/>
                    </a:path>
                  </a:pathLst>
                </a:custGeom>
                <a:solidFill>
                  <a:srgbClr val="BBCFA9"/>
                </a:solidFill>
                <a:ln w="9525">
                  <a:solidFill>
                    <a:schemeClr val="tx1"/>
                  </a:solidFill>
                  <a:round/>
                </a:ln>
              </p:spPr>
              <p:txBody>
                <a:bodyPr/>
                <a:lstStyle/>
                <a:p>
                  <a:endParaRPr lang="zh-CN" altLang="en-US"/>
                </a:p>
              </p:txBody>
            </p:sp>
            <p:sp>
              <p:nvSpPr>
                <p:cNvPr id="58" name="Freeform 37"/>
                <p:cNvSpPr/>
                <p:nvPr/>
              </p:nvSpPr>
              <p:spPr bwMode="auto">
                <a:xfrm>
                  <a:off x="1461" y="1326"/>
                  <a:ext cx="46" cy="64"/>
                </a:xfrm>
                <a:custGeom>
                  <a:avLst/>
                  <a:gdLst>
                    <a:gd name="T0" fmla="*/ 30 w 71"/>
                    <a:gd name="T1" fmla="*/ 37 h 96"/>
                    <a:gd name="T2" fmla="*/ 19 w 71"/>
                    <a:gd name="T3" fmla="*/ 24 h 96"/>
                    <a:gd name="T4" fmla="*/ 15 w 71"/>
                    <a:gd name="T5" fmla="*/ 21 h 96"/>
                    <a:gd name="T6" fmla="*/ 11 w 71"/>
                    <a:gd name="T7" fmla="*/ 13 h 96"/>
                    <a:gd name="T8" fmla="*/ 22 w 71"/>
                    <a:gd name="T9" fmla="*/ 8 h 96"/>
                    <a:gd name="T10" fmla="*/ 16 w 71"/>
                    <a:gd name="T11" fmla="*/ 3 h 96"/>
                    <a:gd name="T12" fmla="*/ 8 w 71"/>
                    <a:gd name="T13" fmla="*/ 0 h 96"/>
                    <a:gd name="T14" fmla="*/ 3 w 71"/>
                    <a:gd name="T15" fmla="*/ 17 h 96"/>
                    <a:gd name="T16" fmla="*/ 14 w 71"/>
                    <a:gd name="T17" fmla="*/ 27 h 96"/>
                    <a:gd name="T18" fmla="*/ 21 w 71"/>
                    <a:gd name="T19" fmla="*/ 39 h 96"/>
                    <a:gd name="T20" fmla="*/ 22 w 71"/>
                    <a:gd name="T21" fmla="*/ 43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96"/>
                    <a:gd name="T35" fmla="*/ 71 w 71"/>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96">
                      <a:moveTo>
                        <a:pt x="71" y="84"/>
                      </a:moveTo>
                      <a:cubicBezTo>
                        <a:pt x="65" y="67"/>
                        <a:pt x="60" y="65"/>
                        <a:pt x="44" y="54"/>
                      </a:cubicBezTo>
                      <a:cubicBezTo>
                        <a:pt x="41" y="52"/>
                        <a:pt x="35" y="48"/>
                        <a:pt x="35" y="48"/>
                      </a:cubicBezTo>
                      <a:cubicBezTo>
                        <a:pt x="33" y="42"/>
                        <a:pt x="25" y="37"/>
                        <a:pt x="26" y="30"/>
                      </a:cubicBezTo>
                      <a:cubicBezTo>
                        <a:pt x="28" y="20"/>
                        <a:pt x="53" y="18"/>
                        <a:pt x="53" y="18"/>
                      </a:cubicBezTo>
                      <a:cubicBezTo>
                        <a:pt x="48" y="4"/>
                        <a:pt x="53" y="11"/>
                        <a:pt x="38" y="6"/>
                      </a:cubicBezTo>
                      <a:cubicBezTo>
                        <a:pt x="32" y="4"/>
                        <a:pt x="20" y="0"/>
                        <a:pt x="20" y="0"/>
                      </a:cubicBezTo>
                      <a:cubicBezTo>
                        <a:pt x="8" y="18"/>
                        <a:pt x="0" y="9"/>
                        <a:pt x="8" y="39"/>
                      </a:cubicBezTo>
                      <a:cubicBezTo>
                        <a:pt x="11" y="49"/>
                        <a:pt x="32" y="60"/>
                        <a:pt x="32" y="60"/>
                      </a:cubicBezTo>
                      <a:cubicBezTo>
                        <a:pt x="38" y="69"/>
                        <a:pt x="47" y="77"/>
                        <a:pt x="50" y="87"/>
                      </a:cubicBezTo>
                      <a:cubicBezTo>
                        <a:pt x="51" y="90"/>
                        <a:pt x="53" y="96"/>
                        <a:pt x="53" y="96"/>
                      </a:cubicBezTo>
                    </a:path>
                  </a:pathLst>
                </a:custGeom>
                <a:solidFill>
                  <a:srgbClr val="BBCFA9"/>
                </a:solidFill>
                <a:ln w="9525">
                  <a:solidFill>
                    <a:schemeClr val="tx1"/>
                  </a:solidFill>
                  <a:round/>
                </a:ln>
              </p:spPr>
              <p:txBody>
                <a:bodyPr/>
                <a:lstStyle/>
                <a:p>
                  <a:endParaRPr lang="zh-CN" altLang="en-US"/>
                </a:p>
              </p:txBody>
            </p:sp>
            <p:sp>
              <p:nvSpPr>
                <p:cNvPr id="59" name="Freeform 38"/>
                <p:cNvSpPr/>
                <p:nvPr/>
              </p:nvSpPr>
              <p:spPr bwMode="auto">
                <a:xfrm>
                  <a:off x="1083" y="1424"/>
                  <a:ext cx="17" cy="4"/>
                </a:xfrm>
                <a:custGeom>
                  <a:avLst/>
                  <a:gdLst>
                    <a:gd name="T0" fmla="*/ 0 w 27"/>
                    <a:gd name="T1" fmla="*/ 0 h 5"/>
                    <a:gd name="T2" fmla="*/ 11 w 27"/>
                    <a:gd name="T3" fmla="*/ 2 h 5"/>
                    <a:gd name="T4" fmla="*/ 0 60000 65536"/>
                    <a:gd name="T5" fmla="*/ 0 60000 65536"/>
                    <a:gd name="T6" fmla="*/ 0 w 27"/>
                    <a:gd name="T7" fmla="*/ 0 h 5"/>
                    <a:gd name="T8" fmla="*/ 27 w 27"/>
                    <a:gd name="T9" fmla="*/ 5 h 5"/>
                  </a:gdLst>
                  <a:ahLst/>
                  <a:cxnLst>
                    <a:cxn ang="T4">
                      <a:pos x="T0" y="T1"/>
                    </a:cxn>
                    <a:cxn ang="T5">
                      <a:pos x="T2" y="T3"/>
                    </a:cxn>
                  </a:cxnLst>
                  <a:rect l="T6" t="T7" r="T8" b="T9"/>
                  <a:pathLst>
                    <a:path w="27" h="5">
                      <a:moveTo>
                        <a:pt x="0" y="0"/>
                      </a:moveTo>
                      <a:cubicBezTo>
                        <a:pt x="15" y="5"/>
                        <a:pt x="6" y="3"/>
                        <a:pt x="27" y="3"/>
                      </a:cubicBezTo>
                    </a:path>
                  </a:pathLst>
                </a:custGeom>
                <a:solidFill>
                  <a:srgbClr val="BBCFA9"/>
                </a:solidFill>
                <a:ln w="9525">
                  <a:solidFill>
                    <a:schemeClr val="tx1"/>
                  </a:solidFill>
                  <a:round/>
                </a:ln>
              </p:spPr>
              <p:txBody>
                <a:bodyPr/>
                <a:lstStyle/>
                <a:p>
                  <a:endParaRPr lang="zh-CN" altLang="en-US"/>
                </a:p>
              </p:txBody>
            </p:sp>
            <p:sp>
              <p:nvSpPr>
                <p:cNvPr id="60" name="Freeform 39"/>
                <p:cNvSpPr/>
                <p:nvPr/>
              </p:nvSpPr>
              <p:spPr bwMode="auto">
                <a:xfrm>
                  <a:off x="1100" y="1444"/>
                  <a:ext cx="14" cy="8"/>
                </a:xfrm>
                <a:custGeom>
                  <a:avLst/>
                  <a:gdLst>
                    <a:gd name="T0" fmla="*/ 0 w 21"/>
                    <a:gd name="T1" fmla="*/ 5 h 12"/>
                    <a:gd name="T2" fmla="*/ 9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8" y="9"/>
                        <a:pt x="15" y="6"/>
                        <a:pt x="21" y="0"/>
                      </a:cubicBezTo>
                    </a:path>
                  </a:pathLst>
                </a:custGeom>
                <a:solidFill>
                  <a:srgbClr val="BBCFA9"/>
                </a:solidFill>
                <a:ln w="9525">
                  <a:solidFill>
                    <a:schemeClr val="tx1"/>
                  </a:solidFill>
                  <a:round/>
                </a:ln>
              </p:spPr>
              <p:txBody>
                <a:bodyPr/>
                <a:lstStyle/>
                <a:p>
                  <a:endParaRPr lang="zh-CN" altLang="en-US"/>
                </a:p>
              </p:txBody>
            </p:sp>
            <p:sp>
              <p:nvSpPr>
                <p:cNvPr id="61" name="Freeform 40"/>
                <p:cNvSpPr/>
                <p:nvPr/>
              </p:nvSpPr>
              <p:spPr bwMode="auto">
                <a:xfrm>
                  <a:off x="1486" y="1412"/>
                  <a:ext cx="21" cy="10"/>
                </a:xfrm>
                <a:custGeom>
                  <a:avLst/>
                  <a:gdLst>
                    <a:gd name="T0" fmla="*/ 0 w 33"/>
                    <a:gd name="T1" fmla="*/ 0 h 15"/>
                    <a:gd name="T2" fmla="*/ 13 w 33"/>
                    <a:gd name="T3" fmla="*/ 7 h 15"/>
                    <a:gd name="T4" fmla="*/ 0 60000 65536"/>
                    <a:gd name="T5" fmla="*/ 0 60000 65536"/>
                    <a:gd name="T6" fmla="*/ 0 w 33"/>
                    <a:gd name="T7" fmla="*/ 0 h 15"/>
                    <a:gd name="T8" fmla="*/ 33 w 33"/>
                    <a:gd name="T9" fmla="*/ 15 h 15"/>
                  </a:gdLst>
                  <a:ahLst/>
                  <a:cxnLst>
                    <a:cxn ang="T4">
                      <a:pos x="T0" y="T1"/>
                    </a:cxn>
                    <a:cxn ang="T5">
                      <a:pos x="T2" y="T3"/>
                    </a:cxn>
                  </a:cxnLst>
                  <a:rect l="T6" t="T7" r="T8" b="T9"/>
                  <a:pathLst>
                    <a:path w="33" h="15">
                      <a:moveTo>
                        <a:pt x="0" y="0"/>
                      </a:moveTo>
                      <a:cubicBezTo>
                        <a:pt x="14" y="5"/>
                        <a:pt x="20" y="9"/>
                        <a:pt x="33" y="15"/>
                      </a:cubicBezTo>
                    </a:path>
                  </a:pathLst>
                </a:custGeom>
                <a:solidFill>
                  <a:srgbClr val="BBCFA9"/>
                </a:solidFill>
                <a:ln w="9525">
                  <a:solidFill>
                    <a:schemeClr val="tx1"/>
                  </a:solidFill>
                  <a:round/>
                </a:ln>
              </p:spPr>
              <p:txBody>
                <a:bodyPr/>
                <a:lstStyle/>
                <a:p>
                  <a:endParaRPr lang="zh-CN" altLang="en-US"/>
                </a:p>
              </p:txBody>
            </p:sp>
            <p:sp>
              <p:nvSpPr>
                <p:cNvPr id="62" name="Freeform 41"/>
                <p:cNvSpPr/>
                <p:nvPr/>
              </p:nvSpPr>
              <p:spPr bwMode="auto">
                <a:xfrm>
                  <a:off x="1116" y="1463"/>
                  <a:ext cx="13" cy="8"/>
                </a:xfrm>
                <a:custGeom>
                  <a:avLst/>
                  <a:gdLst>
                    <a:gd name="T0" fmla="*/ 0 w 21"/>
                    <a:gd name="T1" fmla="*/ 5 h 12"/>
                    <a:gd name="T2" fmla="*/ 8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20" y="5"/>
                        <a:pt x="15" y="12"/>
                        <a:pt x="21" y="0"/>
                      </a:cubicBezTo>
                    </a:path>
                  </a:pathLst>
                </a:custGeom>
                <a:solidFill>
                  <a:srgbClr val="BBCFA9"/>
                </a:solidFill>
                <a:ln w="9525">
                  <a:solidFill>
                    <a:schemeClr val="tx1"/>
                  </a:solidFill>
                  <a:round/>
                </a:ln>
              </p:spPr>
              <p:txBody>
                <a:bodyPr/>
                <a:lstStyle/>
                <a:p>
                  <a:endParaRPr lang="zh-CN" altLang="en-US"/>
                </a:p>
              </p:txBody>
            </p:sp>
            <p:sp>
              <p:nvSpPr>
                <p:cNvPr id="63" name="Freeform 42"/>
                <p:cNvSpPr/>
                <p:nvPr/>
              </p:nvSpPr>
              <p:spPr bwMode="auto">
                <a:xfrm>
                  <a:off x="1131" y="1479"/>
                  <a:ext cx="18" cy="3"/>
                </a:xfrm>
                <a:custGeom>
                  <a:avLst/>
                  <a:gdLst>
                    <a:gd name="T0" fmla="*/ 0 w 27"/>
                    <a:gd name="T1" fmla="*/ 0 h 5"/>
                    <a:gd name="T2" fmla="*/ 12 w 27"/>
                    <a:gd name="T3" fmla="*/ 1 h 5"/>
                    <a:gd name="T4" fmla="*/ 0 60000 65536"/>
                    <a:gd name="T5" fmla="*/ 0 60000 65536"/>
                    <a:gd name="T6" fmla="*/ 0 w 27"/>
                    <a:gd name="T7" fmla="*/ 0 h 5"/>
                    <a:gd name="T8" fmla="*/ 27 w 27"/>
                    <a:gd name="T9" fmla="*/ 5 h 5"/>
                  </a:gdLst>
                  <a:ahLst/>
                  <a:cxnLst>
                    <a:cxn ang="T4">
                      <a:pos x="T0" y="T1"/>
                    </a:cxn>
                    <a:cxn ang="T5">
                      <a:pos x="T2" y="T3"/>
                    </a:cxn>
                  </a:cxnLst>
                  <a:rect l="T6" t="T7" r="T8" b="T9"/>
                  <a:pathLst>
                    <a:path w="27" h="5">
                      <a:moveTo>
                        <a:pt x="0" y="0"/>
                      </a:moveTo>
                      <a:cubicBezTo>
                        <a:pt x="15" y="5"/>
                        <a:pt x="6" y="3"/>
                        <a:pt x="27" y="3"/>
                      </a:cubicBezTo>
                    </a:path>
                  </a:pathLst>
                </a:custGeom>
                <a:solidFill>
                  <a:srgbClr val="BBCFA9"/>
                </a:solidFill>
                <a:ln w="9525">
                  <a:solidFill>
                    <a:schemeClr val="tx1"/>
                  </a:solidFill>
                  <a:round/>
                </a:ln>
              </p:spPr>
              <p:txBody>
                <a:bodyPr/>
                <a:lstStyle/>
                <a:p>
                  <a:endParaRPr lang="zh-CN" altLang="en-US"/>
                </a:p>
              </p:txBody>
            </p:sp>
            <p:sp>
              <p:nvSpPr>
                <p:cNvPr id="64" name="Freeform 43"/>
                <p:cNvSpPr/>
                <p:nvPr/>
              </p:nvSpPr>
              <p:spPr bwMode="auto">
                <a:xfrm>
                  <a:off x="1174" y="1501"/>
                  <a:ext cx="14" cy="8"/>
                </a:xfrm>
                <a:custGeom>
                  <a:avLst/>
                  <a:gdLst>
                    <a:gd name="T0" fmla="*/ 0 w 21"/>
                    <a:gd name="T1" fmla="*/ 5 h 12"/>
                    <a:gd name="T2" fmla="*/ 9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8" y="9"/>
                        <a:pt x="15" y="6"/>
                        <a:pt x="21" y="0"/>
                      </a:cubicBezTo>
                    </a:path>
                  </a:pathLst>
                </a:custGeom>
                <a:solidFill>
                  <a:srgbClr val="BBCFA9"/>
                </a:solidFill>
                <a:ln w="9525">
                  <a:solidFill>
                    <a:schemeClr val="tx1"/>
                  </a:solidFill>
                  <a:round/>
                </a:ln>
              </p:spPr>
              <p:txBody>
                <a:bodyPr/>
                <a:lstStyle/>
                <a:p>
                  <a:endParaRPr lang="zh-CN" altLang="en-US"/>
                </a:p>
              </p:txBody>
            </p:sp>
            <p:sp>
              <p:nvSpPr>
                <p:cNvPr id="65" name="Freeform 44"/>
                <p:cNvSpPr/>
                <p:nvPr/>
              </p:nvSpPr>
              <p:spPr bwMode="auto">
                <a:xfrm>
                  <a:off x="1219" y="1509"/>
                  <a:ext cx="14" cy="8"/>
                </a:xfrm>
                <a:custGeom>
                  <a:avLst/>
                  <a:gdLst>
                    <a:gd name="T0" fmla="*/ 0 w 21"/>
                    <a:gd name="T1" fmla="*/ 5 h 12"/>
                    <a:gd name="T2" fmla="*/ 9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20" y="5"/>
                        <a:pt x="15" y="12"/>
                        <a:pt x="21" y="0"/>
                      </a:cubicBezTo>
                    </a:path>
                  </a:pathLst>
                </a:custGeom>
                <a:solidFill>
                  <a:srgbClr val="BBCFA9"/>
                </a:solidFill>
                <a:ln w="9525">
                  <a:solidFill>
                    <a:schemeClr val="tx1"/>
                  </a:solidFill>
                  <a:round/>
                </a:ln>
              </p:spPr>
              <p:txBody>
                <a:bodyPr/>
                <a:lstStyle/>
                <a:p>
                  <a:endParaRPr lang="zh-CN" altLang="en-US"/>
                </a:p>
              </p:txBody>
            </p:sp>
            <p:sp>
              <p:nvSpPr>
                <p:cNvPr id="66" name="Freeform 45"/>
                <p:cNvSpPr/>
                <p:nvPr/>
              </p:nvSpPr>
              <p:spPr bwMode="auto">
                <a:xfrm rot="-2700000">
                  <a:off x="1112" y="1399"/>
                  <a:ext cx="17" cy="3"/>
                </a:xfrm>
                <a:custGeom>
                  <a:avLst/>
                  <a:gdLst>
                    <a:gd name="T0" fmla="*/ 0 w 27"/>
                    <a:gd name="T1" fmla="*/ 0 h 5"/>
                    <a:gd name="T2" fmla="*/ 11 w 27"/>
                    <a:gd name="T3" fmla="*/ 1 h 5"/>
                    <a:gd name="T4" fmla="*/ 0 60000 65536"/>
                    <a:gd name="T5" fmla="*/ 0 60000 65536"/>
                    <a:gd name="T6" fmla="*/ 0 w 27"/>
                    <a:gd name="T7" fmla="*/ 0 h 5"/>
                    <a:gd name="T8" fmla="*/ 27 w 27"/>
                    <a:gd name="T9" fmla="*/ 5 h 5"/>
                  </a:gdLst>
                  <a:ahLst/>
                  <a:cxnLst>
                    <a:cxn ang="T4">
                      <a:pos x="T0" y="T1"/>
                    </a:cxn>
                    <a:cxn ang="T5">
                      <a:pos x="T2" y="T3"/>
                    </a:cxn>
                  </a:cxnLst>
                  <a:rect l="T6" t="T7" r="T8" b="T9"/>
                  <a:pathLst>
                    <a:path w="27" h="5">
                      <a:moveTo>
                        <a:pt x="0" y="0"/>
                      </a:moveTo>
                      <a:cubicBezTo>
                        <a:pt x="15" y="5"/>
                        <a:pt x="6" y="3"/>
                        <a:pt x="27" y="3"/>
                      </a:cubicBezTo>
                    </a:path>
                  </a:pathLst>
                </a:custGeom>
                <a:solidFill>
                  <a:srgbClr val="BBCFA9"/>
                </a:solidFill>
                <a:ln w="9525">
                  <a:solidFill>
                    <a:schemeClr val="tx1"/>
                  </a:solidFill>
                  <a:round/>
                </a:ln>
              </p:spPr>
              <p:txBody>
                <a:bodyPr/>
                <a:lstStyle/>
                <a:p>
                  <a:endParaRPr lang="zh-CN" altLang="en-US"/>
                </a:p>
              </p:txBody>
            </p:sp>
            <p:sp>
              <p:nvSpPr>
                <p:cNvPr id="67" name="Freeform 46"/>
                <p:cNvSpPr/>
                <p:nvPr/>
              </p:nvSpPr>
              <p:spPr bwMode="auto">
                <a:xfrm rot="-2700000">
                  <a:off x="1141" y="1413"/>
                  <a:ext cx="14" cy="8"/>
                </a:xfrm>
                <a:custGeom>
                  <a:avLst/>
                  <a:gdLst>
                    <a:gd name="T0" fmla="*/ 0 w 21"/>
                    <a:gd name="T1" fmla="*/ 5 h 12"/>
                    <a:gd name="T2" fmla="*/ 9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8" y="9"/>
                        <a:pt x="15" y="6"/>
                        <a:pt x="21" y="0"/>
                      </a:cubicBezTo>
                    </a:path>
                  </a:pathLst>
                </a:custGeom>
                <a:solidFill>
                  <a:srgbClr val="BBCFA9"/>
                </a:solidFill>
                <a:ln w="9525">
                  <a:solidFill>
                    <a:schemeClr val="tx1"/>
                  </a:solidFill>
                  <a:round/>
                </a:ln>
              </p:spPr>
              <p:txBody>
                <a:bodyPr/>
                <a:lstStyle/>
                <a:p>
                  <a:endParaRPr lang="zh-CN" altLang="en-US"/>
                </a:p>
              </p:txBody>
            </p:sp>
            <p:sp>
              <p:nvSpPr>
                <p:cNvPr id="68" name="Freeform 47"/>
                <p:cNvSpPr/>
                <p:nvPr/>
              </p:nvSpPr>
              <p:spPr bwMode="auto">
                <a:xfrm rot="-2700000">
                  <a:off x="1162" y="1430"/>
                  <a:ext cx="14" cy="8"/>
                </a:xfrm>
                <a:custGeom>
                  <a:avLst/>
                  <a:gdLst>
                    <a:gd name="T0" fmla="*/ 0 w 21"/>
                    <a:gd name="T1" fmla="*/ 5 h 12"/>
                    <a:gd name="T2" fmla="*/ 9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20" y="5"/>
                        <a:pt x="15" y="12"/>
                        <a:pt x="21" y="0"/>
                      </a:cubicBezTo>
                    </a:path>
                  </a:pathLst>
                </a:custGeom>
                <a:solidFill>
                  <a:srgbClr val="BBCFA9"/>
                </a:solidFill>
                <a:ln w="9525">
                  <a:solidFill>
                    <a:schemeClr val="tx1"/>
                  </a:solidFill>
                  <a:round/>
                </a:ln>
              </p:spPr>
              <p:txBody>
                <a:bodyPr/>
                <a:lstStyle/>
                <a:p>
                  <a:endParaRPr lang="zh-CN" altLang="en-US"/>
                </a:p>
              </p:txBody>
            </p:sp>
            <p:sp>
              <p:nvSpPr>
                <p:cNvPr id="69" name="Freeform 48"/>
                <p:cNvSpPr/>
                <p:nvPr/>
              </p:nvSpPr>
              <p:spPr bwMode="auto">
                <a:xfrm rot="-2700000">
                  <a:off x="1199" y="1453"/>
                  <a:ext cx="18" cy="3"/>
                </a:xfrm>
                <a:custGeom>
                  <a:avLst/>
                  <a:gdLst>
                    <a:gd name="T0" fmla="*/ 0 w 27"/>
                    <a:gd name="T1" fmla="*/ 0 h 5"/>
                    <a:gd name="T2" fmla="*/ 12 w 27"/>
                    <a:gd name="T3" fmla="*/ 1 h 5"/>
                    <a:gd name="T4" fmla="*/ 0 60000 65536"/>
                    <a:gd name="T5" fmla="*/ 0 60000 65536"/>
                    <a:gd name="T6" fmla="*/ 0 w 27"/>
                    <a:gd name="T7" fmla="*/ 0 h 5"/>
                    <a:gd name="T8" fmla="*/ 27 w 27"/>
                    <a:gd name="T9" fmla="*/ 5 h 5"/>
                  </a:gdLst>
                  <a:ahLst/>
                  <a:cxnLst>
                    <a:cxn ang="T4">
                      <a:pos x="T0" y="T1"/>
                    </a:cxn>
                    <a:cxn ang="T5">
                      <a:pos x="T2" y="T3"/>
                    </a:cxn>
                  </a:cxnLst>
                  <a:rect l="T6" t="T7" r="T8" b="T9"/>
                  <a:pathLst>
                    <a:path w="27" h="5">
                      <a:moveTo>
                        <a:pt x="0" y="0"/>
                      </a:moveTo>
                      <a:cubicBezTo>
                        <a:pt x="15" y="5"/>
                        <a:pt x="6" y="3"/>
                        <a:pt x="27" y="3"/>
                      </a:cubicBezTo>
                    </a:path>
                  </a:pathLst>
                </a:custGeom>
                <a:solidFill>
                  <a:srgbClr val="BBCFA9"/>
                </a:solidFill>
                <a:ln w="9525">
                  <a:solidFill>
                    <a:schemeClr val="tx1"/>
                  </a:solidFill>
                  <a:round/>
                </a:ln>
              </p:spPr>
              <p:txBody>
                <a:bodyPr/>
                <a:lstStyle/>
                <a:p>
                  <a:endParaRPr lang="zh-CN" altLang="en-US"/>
                </a:p>
              </p:txBody>
            </p:sp>
            <p:sp>
              <p:nvSpPr>
                <p:cNvPr id="70" name="Freeform 49"/>
                <p:cNvSpPr/>
                <p:nvPr/>
              </p:nvSpPr>
              <p:spPr bwMode="auto">
                <a:xfrm rot="-2700000">
                  <a:off x="1236" y="1463"/>
                  <a:ext cx="14" cy="8"/>
                </a:xfrm>
                <a:custGeom>
                  <a:avLst/>
                  <a:gdLst>
                    <a:gd name="T0" fmla="*/ 0 w 21"/>
                    <a:gd name="T1" fmla="*/ 5 h 12"/>
                    <a:gd name="T2" fmla="*/ 9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8" y="9"/>
                        <a:pt x="15" y="6"/>
                        <a:pt x="21" y="0"/>
                      </a:cubicBezTo>
                    </a:path>
                  </a:pathLst>
                </a:custGeom>
                <a:solidFill>
                  <a:srgbClr val="BBCFA9"/>
                </a:solidFill>
                <a:ln w="9525">
                  <a:solidFill>
                    <a:schemeClr val="tx1"/>
                  </a:solidFill>
                  <a:round/>
                </a:ln>
              </p:spPr>
              <p:txBody>
                <a:bodyPr/>
                <a:lstStyle/>
                <a:p>
                  <a:endParaRPr lang="zh-CN" altLang="en-US"/>
                </a:p>
              </p:txBody>
            </p:sp>
            <p:sp>
              <p:nvSpPr>
                <p:cNvPr id="71" name="Freeform 50"/>
                <p:cNvSpPr/>
                <p:nvPr/>
              </p:nvSpPr>
              <p:spPr bwMode="auto">
                <a:xfrm rot="-2700000">
                  <a:off x="1272" y="1466"/>
                  <a:ext cx="13" cy="8"/>
                </a:xfrm>
                <a:custGeom>
                  <a:avLst/>
                  <a:gdLst>
                    <a:gd name="T0" fmla="*/ 0 w 21"/>
                    <a:gd name="T1" fmla="*/ 5 h 12"/>
                    <a:gd name="T2" fmla="*/ 8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20" y="5"/>
                        <a:pt x="15" y="12"/>
                        <a:pt x="21" y="0"/>
                      </a:cubicBezTo>
                    </a:path>
                  </a:pathLst>
                </a:custGeom>
                <a:solidFill>
                  <a:srgbClr val="BBCFA9"/>
                </a:solidFill>
                <a:ln w="9525">
                  <a:solidFill>
                    <a:schemeClr val="tx1"/>
                  </a:solidFill>
                  <a:round/>
                </a:ln>
              </p:spPr>
              <p:txBody>
                <a:bodyPr/>
                <a:lstStyle/>
                <a:p>
                  <a:endParaRPr lang="zh-CN" altLang="en-US"/>
                </a:p>
              </p:txBody>
            </p:sp>
            <p:sp>
              <p:nvSpPr>
                <p:cNvPr id="72" name="Freeform 51"/>
                <p:cNvSpPr/>
                <p:nvPr/>
              </p:nvSpPr>
              <p:spPr bwMode="auto">
                <a:xfrm rot="-2700000">
                  <a:off x="1260" y="1509"/>
                  <a:ext cx="14" cy="8"/>
                </a:xfrm>
                <a:custGeom>
                  <a:avLst/>
                  <a:gdLst>
                    <a:gd name="T0" fmla="*/ 0 w 21"/>
                    <a:gd name="T1" fmla="*/ 5 h 12"/>
                    <a:gd name="T2" fmla="*/ 9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8" y="9"/>
                        <a:pt x="15" y="6"/>
                        <a:pt x="21" y="0"/>
                      </a:cubicBezTo>
                    </a:path>
                  </a:pathLst>
                </a:custGeom>
                <a:solidFill>
                  <a:srgbClr val="BBCFA9"/>
                </a:solidFill>
                <a:ln w="9525">
                  <a:solidFill>
                    <a:schemeClr val="tx1"/>
                  </a:solidFill>
                  <a:round/>
                </a:ln>
              </p:spPr>
              <p:txBody>
                <a:bodyPr/>
                <a:lstStyle/>
                <a:p>
                  <a:endParaRPr lang="zh-CN" altLang="en-US"/>
                </a:p>
              </p:txBody>
            </p:sp>
            <p:sp>
              <p:nvSpPr>
                <p:cNvPr id="73" name="Freeform 52"/>
                <p:cNvSpPr/>
                <p:nvPr/>
              </p:nvSpPr>
              <p:spPr bwMode="auto">
                <a:xfrm rot="-2700000">
                  <a:off x="1301" y="1510"/>
                  <a:ext cx="13" cy="8"/>
                </a:xfrm>
                <a:custGeom>
                  <a:avLst/>
                  <a:gdLst>
                    <a:gd name="T0" fmla="*/ 0 w 21"/>
                    <a:gd name="T1" fmla="*/ 5 h 12"/>
                    <a:gd name="T2" fmla="*/ 8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20" y="5"/>
                        <a:pt x="15" y="12"/>
                        <a:pt x="21" y="0"/>
                      </a:cubicBezTo>
                    </a:path>
                  </a:pathLst>
                </a:custGeom>
                <a:solidFill>
                  <a:srgbClr val="BBCFA9"/>
                </a:solidFill>
                <a:ln w="9525">
                  <a:solidFill>
                    <a:schemeClr val="tx1"/>
                  </a:solidFill>
                  <a:round/>
                </a:ln>
              </p:spPr>
              <p:txBody>
                <a:bodyPr/>
                <a:lstStyle/>
                <a:p>
                  <a:endParaRPr lang="zh-CN" altLang="en-US"/>
                </a:p>
              </p:txBody>
            </p:sp>
            <p:sp>
              <p:nvSpPr>
                <p:cNvPr id="74" name="Freeform 53"/>
                <p:cNvSpPr/>
                <p:nvPr/>
              </p:nvSpPr>
              <p:spPr bwMode="auto">
                <a:xfrm rot="-2700000">
                  <a:off x="1334" y="1505"/>
                  <a:ext cx="14" cy="8"/>
                </a:xfrm>
                <a:custGeom>
                  <a:avLst/>
                  <a:gdLst>
                    <a:gd name="T0" fmla="*/ 0 w 21"/>
                    <a:gd name="T1" fmla="*/ 5 h 12"/>
                    <a:gd name="T2" fmla="*/ 9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8" y="9"/>
                        <a:pt x="15" y="6"/>
                        <a:pt x="21" y="0"/>
                      </a:cubicBezTo>
                    </a:path>
                  </a:pathLst>
                </a:custGeom>
                <a:solidFill>
                  <a:srgbClr val="BBCFA9"/>
                </a:solidFill>
                <a:ln w="9525">
                  <a:solidFill>
                    <a:schemeClr val="tx1"/>
                  </a:solidFill>
                  <a:round/>
                </a:ln>
              </p:spPr>
              <p:txBody>
                <a:bodyPr/>
                <a:lstStyle/>
                <a:p>
                  <a:endParaRPr lang="zh-CN" altLang="en-US"/>
                </a:p>
              </p:txBody>
            </p:sp>
            <p:sp>
              <p:nvSpPr>
                <p:cNvPr id="75" name="Freeform 54"/>
                <p:cNvSpPr/>
                <p:nvPr/>
              </p:nvSpPr>
              <p:spPr bwMode="auto">
                <a:xfrm>
                  <a:off x="1088" y="1397"/>
                  <a:ext cx="12" cy="16"/>
                </a:xfrm>
                <a:custGeom>
                  <a:avLst/>
                  <a:gdLst>
                    <a:gd name="T0" fmla="*/ 8 w 18"/>
                    <a:gd name="T1" fmla="*/ 0 h 24"/>
                    <a:gd name="T2" fmla="*/ 3 w 18"/>
                    <a:gd name="T3" fmla="*/ 7 h 24"/>
                    <a:gd name="T4" fmla="*/ 0 w 18"/>
                    <a:gd name="T5" fmla="*/ 11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18" y="0"/>
                      </a:moveTo>
                      <a:cubicBezTo>
                        <a:pt x="3" y="10"/>
                        <a:pt x="13" y="1"/>
                        <a:pt x="6" y="15"/>
                      </a:cubicBezTo>
                      <a:cubicBezTo>
                        <a:pt x="4" y="18"/>
                        <a:pt x="0" y="24"/>
                        <a:pt x="0" y="24"/>
                      </a:cubicBezTo>
                    </a:path>
                  </a:pathLst>
                </a:custGeom>
                <a:solidFill>
                  <a:srgbClr val="BBCFA9"/>
                </a:solidFill>
                <a:ln w="9525">
                  <a:solidFill>
                    <a:schemeClr val="tx1"/>
                  </a:solidFill>
                  <a:round/>
                </a:ln>
              </p:spPr>
              <p:txBody>
                <a:bodyPr/>
                <a:lstStyle/>
                <a:p>
                  <a:endParaRPr lang="zh-CN" altLang="en-US"/>
                </a:p>
              </p:txBody>
            </p:sp>
            <p:sp>
              <p:nvSpPr>
                <p:cNvPr id="76" name="Freeform 55"/>
                <p:cNvSpPr/>
                <p:nvPr/>
              </p:nvSpPr>
              <p:spPr bwMode="auto">
                <a:xfrm>
                  <a:off x="1110" y="1417"/>
                  <a:ext cx="17" cy="18"/>
                </a:xfrm>
                <a:custGeom>
                  <a:avLst/>
                  <a:gdLst>
                    <a:gd name="T0" fmla="*/ 11 w 27"/>
                    <a:gd name="T1" fmla="*/ 0 h 27"/>
                    <a:gd name="T2" fmla="*/ 0 w 27"/>
                    <a:gd name="T3" fmla="*/ 12 h 27"/>
                    <a:gd name="T4" fmla="*/ 0 60000 65536"/>
                    <a:gd name="T5" fmla="*/ 0 60000 65536"/>
                    <a:gd name="T6" fmla="*/ 0 w 27"/>
                    <a:gd name="T7" fmla="*/ 0 h 27"/>
                    <a:gd name="T8" fmla="*/ 27 w 27"/>
                    <a:gd name="T9" fmla="*/ 27 h 27"/>
                  </a:gdLst>
                  <a:ahLst/>
                  <a:cxnLst>
                    <a:cxn ang="T4">
                      <a:pos x="T0" y="T1"/>
                    </a:cxn>
                    <a:cxn ang="T5">
                      <a:pos x="T2" y="T3"/>
                    </a:cxn>
                  </a:cxnLst>
                  <a:rect l="T6" t="T7" r="T8" b="T9"/>
                  <a:pathLst>
                    <a:path w="27" h="27">
                      <a:moveTo>
                        <a:pt x="27" y="0"/>
                      </a:moveTo>
                      <a:cubicBezTo>
                        <a:pt x="11" y="11"/>
                        <a:pt x="8" y="11"/>
                        <a:pt x="0" y="27"/>
                      </a:cubicBezTo>
                    </a:path>
                  </a:pathLst>
                </a:custGeom>
                <a:solidFill>
                  <a:srgbClr val="BBCFA9"/>
                </a:solidFill>
                <a:ln w="9525">
                  <a:solidFill>
                    <a:schemeClr val="tx1"/>
                  </a:solidFill>
                  <a:round/>
                </a:ln>
              </p:spPr>
              <p:txBody>
                <a:bodyPr/>
                <a:lstStyle/>
                <a:p>
                  <a:endParaRPr lang="zh-CN" altLang="en-US"/>
                </a:p>
              </p:txBody>
            </p:sp>
            <p:sp>
              <p:nvSpPr>
                <p:cNvPr id="77" name="Freeform 56"/>
                <p:cNvSpPr/>
                <p:nvPr/>
              </p:nvSpPr>
              <p:spPr bwMode="auto">
                <a:xfrm>
                  <a:off x="1131" y="1437"/>
                  <a:ext cx="22" cy="22"/>
                </a:xfrm>
                <a:custGeom>
                  <a:avLst/>
                  <a:gdLst>
                    <a:gd name="T0" fmla="*/ 15 w 33"/>
                    <a:gd name="T1" fmla="*/ 0 h 33"/>
                    <a:gd name="T2" fmla="*/ 0 w 33"/>
                    <a:gd name="T3" fmla="*/ 15 h 33"/>
                    <a:gd name="T4" fmla="*/ 0 60000 65536"/>
                    <a:gd name="T5" fmla="*/ 0 60000 65536"/>
                    <a:gd name="T6" fmla="*/ 0 w 33"/>
                    <a:gd name="T7" fmla="*/ 0 h 33"/>
                    <a:gd name="T8" fmla="*/ 33 w 33"/>
                    <a:gd name="T9" fmla="*/ 33 h 33"/>
                  </a:gdLst>
                  <a:ahLst/>
                  <a:cxnLst>
                    <a:cxn ang="T4">
                      <a:pos x="T0" y="T1"/>
                    </a:cxn>
                    <a:cxn ang="T5">
                      <a:pos x="T2" y="T3"/>
                    </a:cxn>
                  </a:cxnLst>
                  <a:rect l="T6" t="T7" r="T8" b="T9"/>
                  <a:pathLst>
                    <a:path w="33" h="33">
                      <a:moveTo>
                        <a:pt x="33" y="0"/>
                      </a:moveTo>
                      <a:cubicBezTo>
                        <a:pt x="15" y="12"/>
                        <a:pt x="14" y="19"/>
                        <a:pt x="0" y="33"/>
                      </a:cubicBezTo>
                    </a:path>
                  </a:pathLst>
                </a:custGeom>
                <a:solidFill>
                  <a:srgbClr val="BBCFA9"/>
                </a:solidFill>
                <a:ln w="9525">
                  <a:solidFill>
                    <a:schemeClr val="tx1"/>
                  </a:solidFill>
                  <a:round/>
                </a:ln>
              </p:spPr>
              <p:txBody>
                <a:bodyPr/>
                <a:lstStyle/>
                <a:p>
                  <a:endParaRPr lang="zh-CN" altLang="en-US"/>
                </a:p>
              </p:txBody>
            </p:sp>
            <p:sp>
              <p:nvSpPr>
                <p:cNvPr id="78" name="Freeform 57"/>
                <p:cNvSpPr/>
                <p:nvPr/>
              </p:nvSpPr>
              <p:spPr bwMode="auto">
                <a:xfrm>
                  <a:off x="1166" y="1457"/>
                  <a:ext cx="14" cy="26"/>
                </a:xfrm>
                <a:custGeom>
                  <a:avLst/>
                  <a:gdLst>
                    <a:gd name="T0" fmla="*/ 9 w 21"/>
                    <a:gd name="T1" fmla="*/ 0 h 39"/>
                    <a:gd name="T2" fmla="*/ 0 w 21"/>
                    <a:gd name="T3" fmla="*/ 17 h 39"/>
                    <a:gd name="T4" fmla="*/ 0 60000 65536"/>
                    <a:gd name="T5" fmla="*/ 0 60000 65536"/>
                    <a:gd name="T6" fmla="*/ 0 w 21"/>
                    <a:gd name="T7" fmla="*/ 0 h 39"/>
                    <a:gd name="T8" fmla="*/ 21 w 21"/>
                    <a:gd name="T9" fmla="*/ 39 h 39"/>
                  </a:gdLst>
                  <a:ahLst/>
                  <a:cxnLst>
                    <a:cxn ang="T4">
                      <a:pos x="T0" y="T1"/>
                    </a:cxn>
                    <a:cxn ang="T5">
                      <a:pos x="T2" y="T3"/>
                    </a:cxn>
                  </a:cxnLst>
                  <a:rect l="T6" t="T7" r="T8" b="T9"/>
                  <a:pathLst>
                    <a:path w="21" h="39">
                      <a:moveTo>
                        <a:pt x="21" y="0"/>
                      </a:moveTo>
                      <a:cubicBezTo>
                        <a:pt x="17" y="11"/>
                        <a:pt x="9" y="30"/>
                        <a:pt x="0" y="39"/>
                      </a:cubicBezTo>
                    </a:path>
                  </a:pathLst>
                </a:custGeom>
                <a:solidFill>
                  <a:srgbClr val="BBCFA9"/>
                </a:solidFill>
                <a:ln w="9525">
                  <a:solidFill>
                    <a:schemeClr val="tx1"/>
                  </a:solidFill>
                  <a:round/>
                </a:ln>
              </p:spPr>
              <p:txBody>
                <a:bodyPr/>
                <a:lstStyle/>
                <a:p>
                  <a:endParaRPr lang="zh-CN" altLang="en-US"/>
                </a:p>
              </p:txBody>
            </p:sp>
            <p:sp>
              <p:nvSpPr>
                <p:cNvPr id="79" name="Freeform 58"/>
                <p:cNvSpPr/>
                <p:nvPr/>
              </p:nvSpPr>
              <p:spPr bwMode="auto">
                <a:xfrm>
                  <a:off x="1203" y="1473"/>
                  <a:ext cx="10" cy="34"/>
                </a:xfrm>
                <a:custGeom>
                  <a:avLst/>
                  <a:gdLst>
                    <a:gd name="T0" fmla="*/ 7 w 15"/>
                    <a:gd name="T1" fmla="*/ 0 h 51"/>
                    <a:gd name="T2" fmla="*/ 0 w 15"/>
                    <a:gd name="T3" fmla="*/ 12 h 51"/>
                    <a:gd name="T4" fmla="*/ 1 w 15"/>
                    <a:gd name="T5" fmla="*/ 19 h 51"/>
                    <a:gd name="T6" fmla="*/ 3 w 15"/>
                    <a:gd name="T7" fmla="*/ 23 h 51"/>
                    <a:gd name="T8" fmla="*/ 0 60000 65536"/>
                    <a:gd name="T9" fmla="*/ 0 60000 65536"/>
                    <a:gd name="T10" fmla="*/ 0 60000 65536"/>
                    <a:gd name="T11" fmla="*/ 0 60000 65536"/>
                    <a:gd name="T12" fmla="*/ 0 w 15"/>
                    <a:gd name="T13" fmla="*/ 0 h 51"/>
                    <a:gd name="T14" fmla="*/ 15 w 15"/>
                    <a:gd name="T15" fmla="*/ 51 h 51"/>
                  </a:gdLst>
                  <a:ahLst/>
                  <a:cxnLst>
                    <a:cxn ang="T8">
                      <a:pos x="T0" y="T1"/>
                    </a:cxn>
                    <a:cxn ang="T9">
                      <a:pos x="T2" y="T3"/>
                    </a:cxn>
                    <a:cxn ang="T10">
                      <a:pos x="T4" y="T5"/>
                    </a:cxn>
                    <a:cxn ang="T11">
                      <a:pos x="T6" y="T7"/>
                    </a:cxn>
                  </a:cxnLst>
                  <a:rect l="T12" t="T13" r="T14" b="T15"/>
                  <a:pathLst>
                    <a:path w="15" h="51">
                      <a:moveTo>
                        <a:pt x="15" y="0"/>
                      </a:moveTo>
                      <a:cubicBezTo>
                        <a:pt x="1" y="21"/>
                        <a:pt x="5" y="11"/>
                        <a:pt x="0" y="27"/>
                      </a:cubicBezTo>
                      <a:cubicBezTo>
                        <a:pt x="1" y="32"/>
                        <a:pt x="2" y="37"/>
                        <a:pt x="3" y="42"/>
                      </a:cubicBezTo>
                      <a:cubicBezTo>
                        <a:pt x="4" y="45"/>
                        <a:pt x="6" y="51"/>
                        <a:pt x="6" y="51"/>
                      </a:cubicBezTo>
                    </a:path>
                  </a:pathLst>
                </a:custGeom>
                <a:solidFill>
                  <a:srgbClr val="BBCFA9"/>
                </a:solidFill>
                <a:ln w="9525">
                  <a:solidFill>
                    <a:schemeClr val="tx1"/>
                  </a:solidFill>
                  <a:round/>
                </a:ln>
              </p:spPr>
              <p:txBody>
                <a:bodyPr/>
                <a:lstStyle/>
                <a:p>
                  <a:endParaRPr lang="zh-CN" altLang="en-US"/>
                </a:p>
              </p:txBody>
            </p:sp>
            <p:sp>
              <p:nvSpPr>
                <p:cNvPr id="80" name="Freeform 59"/>
                <p:cNvSpPr/>
                <p:nvPr/>
              </p:nvSpPr>
              <p:spPr bwMode="auto">
                <a:xfrm>
                  <a:off x="1248" y="1483"/>
                  <a:ext cx="4" cy="26"/>
                </a:xfrm>
                <a:custGeom>
                  <a:avLst/>
                  <a:gdLst>
                    <a:gd name="T0" fmla="*/ 3 w 6"/>
                    <a:gd name="T1" fmla="*/ 0 h 39"/>
                    <a:gd name="T2" fmla="*/ 1 w 6"/>
                    <a:gd name="T3" fmla="*/ 17 h 39"/>
                    <a:gd name="T4" fmla="*/ 0 60000 65536"/>
                    <a:gd name="T5" fmla="*/ 0 60000 65536"/>
                    <a:gd name="T6" fmla="*/ 0 w 6"/>
                    <a:gd name="T7" fmla="*/ 0 h 39"/>
                    <a:gd name="T8" fmla="*/ 6 w 6"/>
                    <a:gd name="T9" fmla="*/ 39 h 39"/>
                  </a:gdLst>
                  <a:ahLst/>
                  <a:cxnLst>
                    <a:cxn ang="T4">
                      <a:pos x="T0" y="T1"/>
                    </a:cxn>
                    <a:cxn ang="T5">
                      <a:pos x="T2" y="T3"/>
                    </a:cxn>
                  </a:cxnLst>
                  <a:rect l="T6" t="T7" r="T8" b="T9"/>
                  <a:pathLst>
                    <a:path w="6" h="39">
                      <a:moveTo>
                        <a:pt x="6" y="0"/>
                      </a:moveTo>
                      <a:cubicBezTo>
                        <a:pt x="0" y="18"/>
                        <a:pt x="3" y="6"/>
                        <a:pt x="3" y="39"/>
                      </a:cubicBezTo>
                    </a:path>
                  </a:pathLst>
                </a:custGeom>
                <a:solidFill>
                  <a:srgbClr val="BBCFA9"/>
                </a:solidFill>
                <a:ln w="9525">
                  <a:solidFill>
                    <a:schemeClr val="tx1"/>
                  </a:solidFill>
                  <a:round/>
                </a:ln>
              </p:spPr>
              <p:txBody>
                <a:bodyPr/>
                <a:lstStyle/>
                <a:p>
                  <a:endParaRPr lang="zh-CN" altLang="en-US"/>
                </a:p>
              </p:txBody>
            </p:sp>
            <p:sp>
              <p:nvSpPr>
                <p:cNvPr id="81" name="Freeform 60"/>
                <p:cNvSpPr/>
                <p:nvPr/>
              </p:nvSpPr>
              <p:spPr bwMode="auto">
                <a:xfrm>
                  <a:off x="1285" y="1481"/>
                  <a:ext cx="2" cy="20"/>
                </a:xfrm>
                <a:custGeom>
                  <a:avLst/>
                  <a:gdLst>
                    <a:gd name="T0" fmla="*/ 1 w 4"/>
                    <a:gd name="T1" fmla="*/ 0 h 30"/>
                    <a:gd name="T2" fmla="*/ 1 w 4"/>
                    <a:gd name="T3" fmla="*/ 13 h 30"/>
                    <a:gd name="T4" fmla="*/ 0 60000 65536"/>
                    <a:gd name="T5" fmla="*/ 0 60000 65536"/>
                    <a:gd name="T6" fmla="*/ 0 w 4"/>
                    <a:gd name="T7" fmla="*/ 0 h 30"/>
                    <a:gd name="T8" fmla="*/ 4 w 4"/>
                    <a:gd name="T9" fmla="*/ 30 h 30"/>
                  </a:gdLst>
                  <a:ahLst/>
                  <a:cxnLst>
                    <a:cxn ang="T4">
                      <a:pos x="T0" y="T1"/>
                    </a:cxn>
                    <a:cxn ang="T5">
                      <a:pos x="T2" y="T3"/>
                    </a:cxn>
                  </a:cxnLst>
                  <a:rect l="T6" t="T7" r="T8" b="T9"/>
                  <a:pathLst>
                    <a:path w="4" h="30">
                      <a:moveTo>
                        <a:pt x="4" y="0"/>
                      </a:moveTo>
                      <a:cubicBezTo>
                        <a:pt x="0" y="11"/>
                        <a:pt x="4" y="18"/>
                        <a:pt x="4" y="30"/>
                      </a:cubicBezTo>
                    </a:path>
                  </a:pathLst>
                </a:custGeom>
                <a:solidFill>
                  <a:srgbClr val="BBCFA9"/>
                </a:solidFill>
                <a:ln w="9525">
                  <a:solidFill>
                    <a:schemeClr val="tx1"/>
                  </a:solidFill>
                  <a:round/>
                </a:ln>
              </p:spPr>
              <p:txBody>
                <a:bodyPr/>
                <a:lstStyle/>
                <a:p>
                  <a:endParaRPr lang="zh-CN" altLang="en-US"/>
                </a:p>
              </p:txBody>
            </p:sp>
            <p:sp>
              <p:nvSpPr>
                <p:cNvPr id="82" name="Freeform 61"/>
                <p:cNvSpPr/>
                <p:nvPr/>
              </p:nvSpPr>
              <p:spPr bwMode="auto">
                <a:xfrm>
                  <a:off x="1322" y="1481"/>
                  <a:ext cx="1" cy="18"/>
                </a:xfrm>
                <a:custGeom>
                  <a:avLst/>
                  <a:gdLst>
                    <a:gd name="T0" fmla="*/ 0 w 1"/>
                    <a:gd name="T1" fmla="*/ 0 h 27"/>
                    <a:gd name="T2" fmla="*/ 0 w 1"/>
                    <a:gd name="T3" fmla="*/ 12 h 27"/>
                    <a:gd name="T4" fmla="*/ 0 60000 65536"/>
                    <a:gd name="T5" fmla="*/ 0 60000 65536"/>
                    <a:gd name="T6" fmla="*/ 0 w 1"/>
                    <a:gd name="T7" fmla="*/ 0 h 27"/>
                    <a:gd name="T8" fmla="*/ 1 w 1"/>
                    <a:gd name="T9" fmla="*/ 27 h 27"/>
                  </a:gdLst>
                  <a:ahLst/>
                  <a:cxnLst>
                    <a:cxn ang="T4">
                      <a:pos x="T0" y="T1"/>
                    </a:cxn>
                    <a:cxn ang="T5">
                      <a:pos x="T2" y="T3"/>
                    </a:cxn>
                  </a:cxnLst>
                  <a:rect l="T6" t="T7" r="T8" b="T9"/>
                  <a:pathLst>
                    <a:path w="1" h="27">
                      <a:moveTo>
                        <a:pt x="0" y="0"/>
                      </a:moveTo>
                      <a:cubicBezTo>
                        <a:pt x="0" y="9"/>
                        <a:pt x="0" y="18"/>
                        <a:pt x="0" y="27"/>
                      </a:cubicBezTo>
                    </a:path>
                  </a:pathLst>
                </a:custGeom>
                <a:solidFill>
                  <a:srgbClr val="BBCFA9"/>
                </a:solidFill>
                <a:ln w="9525">
                  <a:solidFill>
                    <a:schemeClr val="tx1"/>
                  </a:solidFill>
                  <a:round/>
                </a:ln>
              </p:spPr>
              <p:txBody>
                <a:bodyPr/>
                <a:lstStyle/>
                <a:p>
                  <a:endParaRPr lang="zh-CN" altLang="en-US"/>
                </a:p>
              </p:txBody>
            </p:sp>
            <p:sp>
              <p:nvSpPr>
                <p:cNvPr id="83" name="Freeform 62"/>
                <p:cNvSpPr/>
                <p:nvPr/>
              </p:nvSpPr>
              <p:spPr bwMode="auto">
                <a:xfrm>
                  <a:off x="1357" y="1473"/>
                  <a:ext cx="4" cy="22"/>
                </a:xfrm>
                <a:custGeom>
                  <a:avLst/>
                  <a:gdLst>
                    <a:gd name="T0" fmla="*/ 0 w 6"/>
                    <a:gd name="T1" fmla="*/ 0 h 33"/>
                    <a:gd name="T2" fmla="*/ 1 w 6"/>
                    <a:gd name="T3" fmla="*/ 11 h 33"/>
                    <a:gd name="T4" fmla="*/ 3 w 6"/>
                    <a:gd name="T5" fmla="*/ 15 h 33"/>
                    <a:gd name="T6" fmla="*/ 0 60000 65536"/>
                    <a:gd name="T7" fmla="*/ 0 60000 65536"/>
                    <a:gd name="T8" fmla="*/ 0 60000 65536"/>
                    <a:gd name="T9" fmla="*/ 0 w 6"/>
                    <a:gd name="T10" fmla="*/ 0 h 33"/>
                    <a:gd name="T11" fmla="*/ 6 w 6"/>
                    <a:gd name="T12" fmla="*/ 33 h 33"/>
                  </a:gdLst>
                  <a:ahLst/>
                  <a:cxnLst>
                    <a:cxn ang="T6">
                      <a:pos x="T0" y="T1"/>
                    </a:cxn>
                    <a:cxn ang="T7">
                      <a:pos x="T2" y="T3"/>
                    </a:cxn>
                    <a:cxn ang="T8">
                      <a:pos x="T4" y="T5"/>
                    </a:cxn>
                  </a:cxnLst>
                  <a:rect l="T9" t="T10" r="T11" b="T12"/>
                  <a:pathLst>
                    <a:path w="6" h="33">
                      <a:moveTo>
                        <a:pt x="0" y="0"/>
                      </a:moveTo>
                      <a:cubicBezTo>
                        <a:pt x="1" y="8"/>
                        <a:pt x="2" y="16"/>
                        <a:pt x="3" y="24"/>
                      </a:cubicBezTo>
                      <a:cubicBezTo>
                        <a:pt x="4" y="27"/>
                        <a:pt x="6" y="33"/>
                        <a:pt x="6" y="33"/>
                      </a:cubicBezTo>
                    </a:path>
                  </a:pathLst>
                </a:custGeom>
                <a:solidFill>
                  <a:srgbClr val="BBCFA9"/>
                </a:solidFill>
                <a:ln w="9525">
                  <a:solidFill>
                    <a:schemeClr val="tx1"/>
                  </a:solidFill>
                  <a:round/>
                </a:ln>
              </p:spPr>
              <p:txBody>
                <a:bodyPr/>
                <a:lstStyle/>
                <a:p>
                  <a:endParaRPr lang="zh-CN" altLang="en-US"/>
                </a:p>
              </p:txBody>
            </p:sp>
            <p:sp>
              <p:nvSpPr>
                <p:cNvPr id="84" name="Freeform 63"/>
                <p:cNvSpPr/>
                <p:nvPr/>
              </p:nvSpPr>
              <p:spPr bwMode="auto">
                <a:xfrm>
                  <a:off x="1381" y="1459"/>
                  <a:ext cx="15" cy="20"/>
                </a:xfrm>
                <a:custGeom>
                  <a:avLst/>
                  <a:gdLst>
                    <a:gd name="T0" fmla="*/ 0 w 24"/>
                    <a:gd name="T1" fmla="*/ 0 h 30"/>
                    <a:gd name="T2" fmla="*/ 9 w 24"/>
                    <a:gd name="T3" fmla="*/ 13 h 30"/>
                    <a:gd name="T4" fmla="*/ 0 60000 65536"/>
                    <a:gd name="T5" fmla="*/ 0 60000 65536"/>
                    <a:gd name="T6" fmla="*/ 0 w 24"/>
                    <a:gd name="T7" fmla="*/ 0 h 30"/>
                    <a:gd name="T8" fmla="*/ 24 w 24"/>
                    <a:gd name="T9" fmla="*/ 30 h 30"/>
                  </a:gdLst>
                  <a:ahLst/>
                  <a:cxnLst>
                    <a:cxn ang="T4">
                      <a:pos x="T0" y="T1"/>
                    </a:cxn>
                    <a:cxn ang="T5">
                      <a:pos x="T2" y="T3"/>
                    </a:cxn>
                  </a:cxnLst>
                  <a:rect l="T6" t="T7" r="T8" b="T9"/>
                  <a:pathLst>
                    <a:path w="24" h="30">
                      <a:moveTo>
                        <a:pt x="0" y="0"/>
                      </a:moveTo>
                      <a:cubicBezTo>
                        <a:pt x="5" y="15"/>
                        <a:pt x="13" y="19"/>
                        <a:pt x="24" y="30"/>
                      </a:cubicBezTo>
                    </a:path>
                  </a:pathLst>
                </a:custGeom>
                <a:solidFill>
                  <a:srgbClr val="BBCFA9"/>
                </a:solidFill>
                <a:ln w="9525">
                  <a:solidFill>
                    <a:schemeClr val="tx1"/>
                  </a:solidFill>
                  <a:round/>
                </a:ln>
              </p:spPr>
              <p:txBody>
                <a:bodyPr/>
                <a:lstStyle/>
                <a:p>
                  <a:endParaRPr lang="zh-CN" altLang="en-US"/>
                </a:p>
              </p:txBody>
            </p:sp>
            <p:sp>
              <p:nvSpPr>
                <p:cNvPr id="85" name="Freeform 64"/>
                <p:cNvSpPr/>
                <p:nvPr/>
              </p:nvSpPr>
              <p:spPr bwMode="auto">
                <a:xfrm>
                  <a:off x="1412" y="1447"/>
                  <a:ext cx="17" cy="18"/>
                </a:xfrm>
                <a:custGeom>
                  <a:avLst/>
                  <a:gdLst>
                    <a:gd name="T0" fmla="*/ 0 w 27"/>
                    <a:gd name="T1" fmla="*/ 0 h 27"/>
                    <a:gd name="T2" fmla="*/ 11 w 27"/>
                    <a:gd name="T3" fmla="*/ 12 h 27"/>
                    <a:gd name="T4" fmla="*/ 0 60000 65536"/>
                    <a:gd name="T5" fmla="*/ 0 60000 65536"/>
                    <a:gd name="T6" fmla="*/ 0 w 27"/>
                    <a:gd name="T7" fmla="*/ 0 h 27"/>
                    <a:gd name="T8" fmla="*/ 27 w 27"/>
                    <a:gd name="T9" fmla="*/ 27 h 27"/>
                  </a:gdLst>
                  <a:ahLst/>
                  <a:cxnLst>
                    <a:cxn ang="T4">
                      <a:pos x="T0" y="T1"/>
                    </a:cxn>
                    <a:cxn ang="T5">
                      <a:pos x="T2" y="T3"/>
                    </a:cxn>
                  </a:cxnLst>
                  <a:rect l="T6" t="T7" r="T8" b="T9"/>
                  <a:pathLst>
                    <a:path w="27" h="27">
                      <a:moveTo>
                        <a:pt x="0" y="0"/>
                      </a:moveTo>
                      <a:cubicBezTo>
                        <a:pt x="14" y="5"/>
                        <a:pt x="17" y="17"/>
                        <a:pt x="27" y="27"/>
                      </a:cubicBezTo>
                    </a:path>
                  </a:pathLst>
                </a:custGeom>
                <a:solidFill>
                  <a:srgbClr val="BBCFA9"/>
                </a:solidFill>
                <a:ln w="9525">
                  <a:solidFill>
                    <a:schemeClr val="tx1"/>
                  </a:solidFill>
                  <a:round/>
                </a:ln>
              </p:spPr>
              <p:txBody>
                <a:bodyPr/>
                <a:lstStyle/>
                <a:p>
                  <a:endParaRPr lang="zh-CN" altLang="en-US"/>
                </a:p>
              </p:txBody>
            </p:sp>
            <p:sp>
              <p:nvSpPr>
                <p:cNvPr id="86" name="Freeform 65"/>
                <p:cNvSpPr/>
                <p:nvPr/>
              </p:nvSpPr>
              <p:spPr bwMode="auto">
                <a:xfrm>
                  <a:off x="1451" y="1429"/>
                  <a:ext cx="15" cy="20"/>
                </a:xfrm>
                <a:custGeom>
                  <a:avLst/>
                  <a:gdLst>
                    <a:gd name="T0" fmla="*/ 0 w 24"/>
                    <a:gd name="T1" fmla="*/ 0 h 30"/>
                    <a:gd name="T2" fmla="*/ 9 w 24"/>
                    <a:gd name="T3" fmla="*/ 13 h 30"/>
                    <a:gd name="T4" fmla="*/ 0 60000 65536"/>
                    <a:gd name="T5" fmla="*/ 0 60000 65536"/>
                    <a:gd name="T6" fmla="*/ 0 w 24"/>
                    <a:gd name="T7" fmla="*/ 0 h 30"/>
                    <a:gd name="T8" fmla="*/ 24 w 24"/>
                    <a:gd name="T9" fmla="*/ 30 h 30"/>
                  </a:gdLst>
                  <a:ahLst/>
                  <a:cxnLst>
                    <a:cxn ang="T4">
                      <a:pos x="T0" y="T1"/>
                    </a:cxn>
                    <a:cxn ang="T5">
                      <a:pos x="T2" y="T3"/>
                    </a:cxn>
                  </a:cxnLst>
                  <a:rect l="T6" t="T7" r="T8" b="T9"/>
                  <a:pathLst>
                    <a:path w="24" h="30">
                      <a:moveTo>
                        <a:pt x="0" y="0"/>
                      </a:moveTo>
                      <a:cubicBezTo>
                        <a:pt x="4" y="11"/>
                        <a:pt x="13" y="25"/>
                        <a:pt x="24" y="30"/>
                      </a:cubicBezTo>
                    </a:path>
                  </a:pathLst>
                </a:custGeom>
                <a:solidFill>
                  <a:srgbClr val="BBCFA9"/>
                </a:solidFill>
                <a:ln w="9525">
                  <a:solidFill>
                    <a:schemeClr val="tx1"/>
                  </a:solidFill>
                  <a:round/>
                </a:ln>
              </p:spPr>
              <p:txBody>
                <a:bodyPr/>
                <a:lstStyle/>
                <a:p>
                  <a:endParaRPr lang="zh-CN" altLang="en-US"/>
                </a:p>
              </p:txBody>
            </p:sp>
            <p:sp>
              <p:nvSpPr>
                <p:cNvPr id="87" name="Freeform 66"/>
                <p:cNvSpPr/>
                <p:nvPr/>
              </p:nvSpPr>
              <p:spPr bwMode="auto">
                <a:xfrm rot="-2700000">
                  <a:off x="1299" y="1468"/>
                  <a:ext cx="13" cy="8"/>
                </a:xfrm>
                <a:custGeom>
                  <a:avLst/>
                  <a:gdLst>
                    <a:gd name="T0" fmla="*/ 0 w 21"/>
                    <a:gd name="T1" fmla="*/ 5 h 12"/>
                    <a:gd name="T2" fmla="*/ 8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20" y="5"/>
                        <a:pt x="15" y="12"/>
                        <a:pt x="21" y="0"/>
                      </a:cubicBezTo>
                    </a:path>
                  </a:pathLst>
                </a:custGeom>
                <a:solidFill>
                  <a:srgbClr val="BBCFA9"/>
                </a:solidFill>
                <a:ln w="9525">
                  <a:solidFill>
                    <a:schemeClr val="tx1"/>
                  </a:solidFill>
                  <a:round/>
                </a:ln>
              </p:spPr>
              <p:txBody>
                <a:bodyPr/>
                <a:lstStyle/>
                <a:p>
                  <a:endParaRPr lang="zh-CN" altLang="en-US"/>
                </a:p>
              </p:txBody>
            </p:sp>
            <p:sp>
              <p:nvSpPr>
                <p:cNvPr id="88" name="Freeform 67"/>
                <p:cNvSpPr/>
                <p:nvPr/>
              </p:nvSpPr>
              <p:spPr bwMode="auto">
                <a:xfrm rot="-2700000">
                  <a:off x="1332" y="1463"/>
                  <a:ext cx="14" cy="8"/>
                </a:xfrm>
                <a:custGeom>
                  <a:avLst/>
                  <a:gdLst>
                    <a:gd name="T0" fmla="*/ 0 w 21"/>
                    <a:gd name="T1" fmla="*/ 5 h 12"/>
                    <a:gd name="T2" fmla="*/ 9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8" y="9"/>
                        <a:pt x="15" y="6"/>
                        <a:pt x="21" y="0"/>
                      </a:cubicBezTo>
                    </a:path>
                  </a:pathLst>
                </a:custGeom>
                <a:solidFill>
                  <a:srgbClr val="BBCFA9"/>
                </a:solidFill>
                <a:ln w="9525">
                  <a:solidFill>
                    <a:schemeClr val="tx1"/>
                  </a:solidFill>
                  <a:round/>
                </a:ln>
              </p:spPr>
              <p:txBody>
                <a:bodyPr/>
                <a:lstStyle/>
                <a:p>
                  <a:endParaRPr lang="zh-CN" altLang="en-US"/>
                </a:p>
              </p:txBody>
            </p:sp>
            <p:sp>
              <p:nvSpPr>
                <p:cNvPr id="89" name="Freeform 68"/>
                <p:cNvSpPr/>
                <p:nvPr/>
              </p:nvSpPr>
              <p:spPr bwMode="auto">
                <a:xfrm>
                  <a:off x="1363" y="1457"/>
                  <a:ext cx="4" cy="6"/>
                </a:xfrm>
                <a:custGeom>
                  <a:avLst/>
                  <a:gdLst>
                    <a:gd name="T0" fmla="*/ 0 w 6"/>
                    <a:gd name="T1" fmla="*/ 0 h 9"/>
                    <a:gd name="T2" fmla="*/ 3 w 6"/>
                    <a:gd name="T3" fmla="*/ 4 h 9"/>
                    <a:gd name="T4" fmla="*/ 0 w 6"/>
                    <a:gd name="T5" fmla="*/ 0 h 9"/>
                    <a:gd name="T6" fmla="*/ 0 60000 65536"/>
                    <a:gd name="T7" fmla="*/ 0 60000 65536"/>
                    <a:gd name="T8" fmla="*/ 0 60000 65536"/>
                    <a:gd name="T9" fmla="*/ 0 w 6"/>
                    <a:gd name="T10" fmla="*/ 0 h 9"/>
                    <a:gd name="T11" fmla="*/ 6 w 6"/>
                    <a:gd name="T12" fmla="*/ 9 h 9"/>
                  </a:gdLst>
                  <a:ahLst/>
                  <a:cxnLst>
                    <a:cxn ang="T6">
                      <a:pos x="T0" y="T1"/>
                    </a:cxn>
                    <a:cxn ang="T7">
                      <a:pos x="T2" y="T3"/>
                    </a:cxn>
                    <a:cxn ang="T8">
                      <a:pos x="T4" y="T5"/>
                    </a:cxn>
                  </a:cxnLst>
                  <a:rect l="T9" t="T10" r="T11" b="T12"/>
                  <a:pathLst>
                    <a:path w="6" h="9">
                      <a:moveTo>
                        <a:pt x="0" y="0"/>
                      </a:moveTo>
                      <a:cubicBezTo>
                        <a:pt x="2" y="3"/>
                        <a:pt x="6" y="9"/>
                        <a:pt x="6" y="9"/>
                      </a:cubicBezTo>
                      <a:cubicBezTo>
                        <a:pt x="6" y="9"/>
                        <a:pt x="2" y="3"/>
                        <a:pt x="0" y="0"/>
                      </a:cubicBezTo>
                      <a:close/>
                    </a:path>
                  </a:pathLst>
                </a:custGeom>
                <a:solidFill>
                  <a:srgbClr val="BBCFA9"/>
                </a:solidFill>
                <a:ln w="9525">
                  <a:solidFill>
                    <a:schemeClr val="tx1"/>
                  </a:solidFill>
                  <a:round/>
                </a:ln>
              </p:spPr>
              <p:txBody>
                <a:bodyPr/>
                <a:lstStyle/>
                <a:p>
                  <a:endParaRPr lang="zh-CN" altLang="en-US"/>
                </a:p>
              </p:txBody>
            </p:sp>
            <p:sp>
              <p:nvSpPr>
                <p:cNvPr id="90" name="Freeform 69"/>
                <p:cNvSpPr/>
                <p:nvPr/>
              </p:nvSpPr>
              <p:spPr bwMode="auto">
                <a:xfrm>
                  <a:off x="1381" y="1489"/>
                  <a:ext cx="9" cy="18"/>
                </a:xfrm>
                <a:custGeom>
                  <a:avLst/>
                  <a:gdLst>
                    <a:gd name="T0" fmla="*/ 0 w 15"/>
                    <a:gd name="T1" fmla="*/ 0 h 27"/>
                    <a:gd name="T2" fmla="*/ 5 w 15"/>
                    <a:gd name="T3" fmla="*/ 12 h 27"/>
                    <a:gd name="T4" fmla="*/ 0 60000 65536"/>
                    <a:gd name="T5" fmla="*/ 0 60000 65536"/>
                    <a:gd name="T6" fmla="*/ 0 w 15"/>
                    <a:gd name="T7" fmla="*/ 0 h 27"/>
                    <a:gd name="T8" fmla="*/ 15 w 15"/>
                    <a:gd name="T9" fmla="*/ 27 h 27"/>
                  </a:gdLst>
                  <a:ahLst/>
                  <a:cxnLst>
                    <a:cxn ang="T4">
                      <a:pos x="T0" y="T1"/>
                    </a:cxn>
                    <a:cxn ang="T5">
                      <a:pos x="T2" y="T3"/>
                    </a:cxn>
                  </a:cxnLst>
                  <a:rect l="T6" t="T7" r="T8" b="T9"/>
                  <a:pathLst>
                    <a:path w="15" h="27">
                      <a:moveTo>
                        <a:pt x="0" y="0"/>
                      </a:moveTo>
                      <a:cubicBezTo>
                        <a:pt x="2" y="5"/>
                        <a:pt x="6" y="27"/>
                        <a:pt x="15" y="27"/>
                      </a:cubicBezTo>
                    </a:path>
                  </a:pathLst>
                </a:custGeom>
                <a:solidFill>
                  <a:srgbClr val="BBCFA9"/>
                </a:solidFill>
                <a:ln w="9525">
                  <a:solidFill>
                    <a:schemeClr val="tx1"/>
                  </a:solidFill>
                  <a:round/>
                </a:ln>
              </p:spPr>
              <p:txBody>
                <a:bodyPr/>
                <a:lstStyle/>
                <a:p>
                  <a:endParaRPr lang="zh-CN" altLang="en-US"/>
                </a:p>
              </p:txBody>
            </p:sp>
            <p:sp>
              <p:nvSpPr>
                <p:cNvPr id="91" name="Freeform 70"/>
                <p:cNvSpPr/>
                <p:nvPr/>
              </p:nvSpPr>
              <p:spPr bwMode="auto">
                <a:xfrm>
                  <a:off x="1410" y="1473"/>
                  <a:ext cx="8" cy="16"/>
                </a:xfrm>
                <a:custGeom>
                  <a:avLst/>
                  <a:gdLst>
                    <a:gd name="T0" fmla="*/ 0 w 12"/>
                    <a:gd name="T1" fmla="*/ 0 h 24"/>
                    <a:gd name="T2" fmla="*/ 5 w 12"/>
                    <a:gd name="T3" fmla="*/ 11 h 24"/>
                    <a:gd name="T4" fmla="*/ 0 60000 65536"/>
                    <a:gd name="T5" fmla="*/ 0 60000 65536"/>
                    <a:gd name="T6" fmla="*/ 0 w 12"/>
                    <a:gd name="T7" fmla="*/ 0 h 24"/>
                    <a:gd name="T8" fmla="*/ 12 w 12"/>
                    <a:gd name="T9" fmla="*/ 24 h 24"/>
                  </a:gdLst>
                  <a:ahLst/>
                  <a:cxnLst>
                    <a:cxn ang="T4">
                      <a:pos x="T0" y="T1"/>
                    </a:cxn>
                    <a:cxn ang="T5">
                      <a:pos x="T2" y="T3"/>
                    </a:cxn>
                  </a:cxnLst>
                  <a:rect l="T6" t="T7" r="T8" b="T9"/>
                  <a:pathLst>
                    <a:path w="12" h="24">
                      <a:moveTo>
                        <a:pt x="0" y="0"/>
                      </a:moveTo>
                      <a:cubicBezTo>
                        <a:pt x="3" y="9"/>
                        <a:pt x="8" y="16"/>
                        <a:pt x="12" y="24"/>
                      </a:cubicBezTo>
                    </a:path>
                  </a:pathLst>
                </a:custGeom>
                <a:solidFill>
                  <a:srgbClr val="BBCFA9"/>
                </a:solidFill>
                <a:ln w="9525">
                  <a:solidFill>
                    <a:schemeClr val="tx1"/>
                  </a:solidFill>
                  <a:round/>
                </a:ln>
              </p:spPr>
              <p:txBody>
                <a:bodyPr/>
                <a:lstStyle/>
                <a:p>
                  <a:endParaRPr lang="zh-CN" altLang="en-US"/>
                </a:p>
              </p:txBody>
            </p:sp>
            <p:sp>
              <p:nvSpPr>
                <p:cNvPr id="92" name="Freeform 71"/>
                <p:cNvSpPr/>
                <p:nvPr/>
              </p:nvSpPr>
              <p:spPr bwMode="auto">
                <a:xfrm>
                  <a:off x="1383" y="1441"/>
                  <a:ext cx="11" cy="8"/>
                </a:xfrm>
                <a:custGeom>
                  <a:avLst/>
                  <a:gdLst>
                    <a:gd name="T0" fmla="*/ 0 w 18"/>
                    <a:gd name="T1" fmla="*/ 0 h 12"/>
                    <a:gd name="T2" fmla="*/ 7 w 18"/>
                    <a:gd name="T3" fmla="*/ 5 h 12"/>
                    <a:gd name="T4" fmla="*/ 0 60000 65536"/>
                    <a:gd name="T5" fmla="*/ 0 60000 65536"/>
                    <a:gd name="T6" fmla="*/ 0 w 18"/>
                    <a:gd name="T7" fmla="*/ 0 h 12"/>
                    <a:gd name="T8" fmla="*/ 18 w 18"/>
                    <a:gd name="T9" fmla="*/ 12 h 12"/>
                  </a:gdLst>
                  <a:ahLst/>
                  <a:cxnLst>
                    <a:cxn ang="T4">
                      <a:pos x="T0" y="T1"/>
                    </a:cxn>
                    <a:cxn ang="T5">
                      <a:pos x="T2" y="T3"/>
                    </a:cxn>
                  </a:cxnLst>
                  <a:rect l="T6" t="T7" r="T8" b="T9"/>
                  <a:pathLst>
                    <a:path w="18" h="12">
                      <a:moveTo>
                        <a:pt x="0" y="0"/>
                      </a:moveTo>
                      <a:cubicBezTo>
                        <a:pt x="6" y="2"/>
                        <a:pt x="18" y="4"/>
                        <a:pt x="18" y="12"/>
                      </a:cubicBezTo>
                    </a:path>
                  </a:pathLst>
                </a:custGeom>
                <a:solidFill>
                  <a:srgbClr val="BBCFA9"/>
                </a:solidFill>
                <a:ln w="9525">
                  <a:solidFill>
                    <a:schemeClr val="tx1"/>
                  </a:solidFill>
                  <a:round/>
                </a:ln>
              </p:spPr>
              <p:txBody>
                <a:bodyPr/>
                <a:lstStyle/>
                <a:p>
                  <a:endParaRPr lang="zh-CN" altLang="en-US"/>
                </a:p>
              </p:txBody>
            </p:sp>
            <p:sp>
              <p:nvSpPr>
                <p:cNvPr id="93" name="Freeform 72"/>
                <p:cNvSpPr/>
                <p:nvPr/>
              </p:nvSpPr>
              <p:spPr bwMode="auto">
                <a:xfrm>
                  <a:off x="1426" y="1419"/>
                  <a:ext cx="3" cy="14"/>
                </a:xfrm>
                <a:custGeom>
                  <a:avLst/>
                  <a:gdLst>
                    <a:gd name="T0" fmla="*/ 0 w 6"/>
                    <a:gd name="T1" fmla="*/ 0 h 21"/>
                    <a:gd name="T2" fmla="*/ 2 w 6"/>
                    <a:gd name="T3" fmla="*/ 9 h 21"/>
                    <a:gd name="T4" fmla="*/ 0 60000 65536"/>
                    <a:gd name="T5" fmla="*/ 0 60000 65536"/>
                    <a:gd name="T6" fmla="*/ 0 w 6"/>
                    <a:gd name="T7" fmla="*/ 0 h 21"/>
                    <a:gd name="T8" fmla="*/ 6 w 6"/>
                    <a:gd name="T9" fmla="*/ 21 h 21"/>
                  </a:gdLst>
                  <a:ahLst/>
                  <a:cxnLst>
                    <a:cxn ang="T4">
                      <a:pos x="T0" y="T1"/>
                    </a:cxn>
                    <a:cxn ang="T5">
                      <a:pos x="T2" y="T3"/>
                    </a:cxn>
                  </a:cxnLst>
                  <a:rect l="T6" t="T7" r="T8" b="T9"/>
                  <a:pathLst>
                    <a:path w="6" h="21">
                      <a:moveTo>
                        <a:pt x="0" y="0"/>
                      </a:moveTo>
                      <a:cubicBezTo>
                        <a:pt x="2" y="7"/>
                        <a:pt x="6" y="21"/>
                        <a:pt x="6" y="21"/>
                      </a:cubicBezTo>
                    </a:path>
                  </a:pathLst>
                </a:custGeom>
                <a:solidFill>
                  <a:srgbClr val="BBCFA9"/>
                </a:solidFill>
                <a:ln w="9525">
                  <a:solidFill>
                    <a:schemeClr val="tx1"/>
                  </a:solidFill>
                  <a:round/>
                </a:ln>
              </p:spPr>
              <p:txBody>
                <a:bodyPr/>
                <a:lstStyle/>
                <a:p>
                  <a:endParaRPr lang="zh-CN" altLang="en-US"/>
                </a:p>
              </p:txBody>
            </p:sp>
            <p:sp>
              <p:nvSpPr>
                <p:cNvPr id="94" name="Freeform 73"/>
                <p:cNvSpPr/>
                <p:nvPr/>
              </p:nvSpPr>
              <p:spPr bwMode="auto">
                <a:xfrm>
                  <a:off x="1443" y="1463"/>
                  <a:ext cx="10" cy="14"/>
                </a:xfrm>
                <a:custGeom>
                  <a:avLst/>
                  <a:gdLst>
                    <a:gd name="T0" fmla="*/ 0 w 15"/>
                    <a:gd name="T1" fmla="*/ 0 h 21"/>
                    <a:gd name="T2" fmla="*/ 7 w 15"/>
                    <a:gd name="T3" fmla="*/ 9 h 21"/>
                    <a:gd name="T4" fmla="*/ 0 60000 65536"/>
                    <a:gd name="T5" fmla="*/ 0 60000 65536"/>
                    <a:gd name="T6" fmla="*/ 0 w 15"/>
                    <a:gd name="T7" fmla="*/ 0 h 21"/>
                    <a:gd name="T8" fmla="*/ 15 w 15"/>
                    <a:gd name="T9" fmla="*/ 21 h 21"/>
                  </a:gdLst>
                  <a:ahLst/>
                  <a:cxnLst>
                    <a:cxn ang="T4">
                      <a:pos x="T0" y="T1"/>
                    </a:cxn>
                    <a:cxn ang="T5">
                      <a:pos x="T2" y="T3"/>
                    </a:cxn>
                  </a:cxnLst>
                  <a:rect l="T6" t="T7" r="T8" b="T9"/>
                  <a:pathLst>
                    <a:path w="15" h="21">
                      <a:moveTo>
                        <a:pt x="0" y="0"/>
                      </a:moveTo>
                      <a:cubicBezTo>
                        <a:pt x="7" y="7"/>
                        <a:pt x="8" y="14"/>
                        <a:pt x="15" y="21"/>
                      </a:cubicBezTo>
                    </a:path>
                  </a:pathLst>
                </a:custGeom>
                <a:solidFill>
                  <a:srgbClr val="BBCFA9"/>
                </a:solidFill>
                <a:ln w="9525">
                  <a:solidFill>
                    <a:schemeClr val="tx1"/>
                  </a:solidFill>
                  <a:round/>
                </a:ln>
              </p:spPr>
              <p:txBody>
                <a:bodyPr/>
                <a:lstStyle/>
                <a:p>
                  <a:endParaRPr lang="zh-CN" altLang="en-US"/>
                </a:p>
              </p:txBody>
            </p:sp>
            <p:sp>
              <p:nvSpPr>
                <p:cNvPr id="95" name="Freeform 74"/>
                <p:cNvSpPr/>
                <p:nvPr/>
              </p:nvSpPr>
              <p:spPr bwMode="auto">
                <a:xfrm>
                  <a:off x="1455" y="1405"/>
                  <a:ext cx="13" cy="16"/>
                </a:xfrm>
                <a:custGeom>
                  <a:avLst/>
                  <a:gdLst>
                    <a:gd name="T0" fmla="*/ 0 w 21"/>
                    <a:gd name="T1" fmla="*/ 0 h 24"/>
                    <a:gd name="T2" fmla="*/ 8 w 21"/>
                    <a:gd name="T3" fmla="*/ 11 h 24"/>
                    <a:gd name="T4" fmla="*/ 0 60000 65536"/>
                    <a:gd name="T5" fmla="*/ 0 60000 65536"/>
                    <a:gd name="T6" fmla="*/ 0 w 21"/>
                    <a:gd name="T7" fmla="*/ 0 h 24"/>
                    <a:gd name="T8" fmla="*/ 21 w 21"/>
                    <a:gd name="T9" fmla="*/ 24 h 24"/>
                  </a:gdLst>
                  <a:ahLst/>
                  <a:cxnLst>
                    <a:cxn ang="T4">
                      <a:pos x="T0" y="T1"/>
                    </a:cxn>
                    <a:cxn ang="T5">
                      <a:pos x="T2" y="T3"/>
                    </a:cxn>
                  </a:cxnLst>
                  <a:rect l="T6" t="T7" r="T8" b="T9"/>
                  <a:pathLst>
                    <a:path w="21" h="24">
                      <a:moveTo>
                        <a:pt x="0" y="0"/>
                      </a:moveTo>
                      <a:cubicBezTo>
                        <a:pt x="6" y="19"/>
                        <a:pt x="10" y="13"/>
                        <a:pt x="21" y="24"/>
                      </a:cubicBezTo>
                    </a:path>
                  </a:pathLst>
                </a:custGeom>
                <a:solidFill>
                  <a:srgbClr val="BBCFA9"/>
                </a:solidFill>
                <a:ln w="9525">
                  <a:solidFill>
                    <a:schemeClr val="tx1"/>
                  </a:solidFill>
                  <a:round/>
                </a:ln>
              </p:spPr>
              <p:txBody>
                <a:bodyPr/>
                <a:lstStyle/>
                <a:p>
                  <a:endParaRPr lang="zh-CN" altLang="en-US"/>
                </a:p>
              </p:txBody>
            </p:sp>
            <p:sp>
              <p:nvSpPr>
                <p:cNvPr id="96" name="Freeform 75"/>
                <p:cNvSpPr/>
                <p:nvPr/>
              </p:nvSpPr>
              <p:spPr bwMode="auto">
                <a:xfrm>
                  <a:off x="1486" y="1439"/>
                  <a:ext cx="10" cy="16"/>
                </a:xfrm>
                <a:custGeom>
                  <a:avLst/>
                  <a:gdLst>
                    <a:gd name="T0" fmla="*/ 0 w 15"/>
                    <a:gd name="T1" fmla="*/ 0 h 24"/>
                    <a:gd name="T2" fmla="*/ 7 w 15"/>
                    <a:gd name="T3" fmla="*/ 11 h 24"/>
                    <a:gd name="T4" fmla="*/ 0 60000 65536"/>
                    <a:gd name="T5" fmla="*/ 0 60000 65536"/>
                    <a:gd name="T6" fmla="*/ 0 w 15"/>
                    <a:gd name="T7" fmla="*/ 0 h 24"/>
                    <a:gd name="T8" fmla="*/ 15 w 15"/>
                    <a:gd name="T9" fmla="*/ 24 h 24"/>
                  </a:gdLst>
                  <a:ahLst/>
                  <a:cxnLst>
                    <a:cxn ang="T4">
                      <a:pos x="T0" y="T1"/>
                    </a:cxn>
                    <a:cxn ang="T5">
                      <a:pos x="T2" y="T3"/>
                    </a:cxn>
                  </a:cxnLst>
                  <a:rect l="T6" t="T7" r="T8" b="T9"/>
                  <a:pathLst>
                    <a:path w="15" h="24">
                      <a:moveTo>
                        <a:pt x="0" y="0"/>
                      </a:moveTo>
                      <a:cubicBezTo>
                        <a:pt x="3" y="10"/>
                        <a:pt x="7" y="16"/>
                        <a:pt x="15" y="24"/>
                      </a:cubicBezTo>
                    </a:path>
                  </a:pathLst>
                </a:custGeom>
                <a:solidFill>
                  <a:srgbClr val="BBCFA9"/>
                </a:solidFill>
                <a:ln w="9525">
                  <a:solidFill>
                    <a:schemeClr val="tx1"/>
                  </a:solidFill>
                  <a:round/>
                </a:ln>
              </p:spPr>
              <p:txBody>
                <a:bodyPr/>
                <a:lstStyle/>
                <a:p>
                  <a:endParaRPr lang="zh-CN" altLang="en-US"/>
                </a:p>
              </p:txBody>
            </p:sp>
            <p:sp>
              <p:nvSpPr>
                <p:cNvPr id="97" name="Oval 76"/>
                <p:cNvSpPr>
                  <a:spLocks noChangeAspect="1" noChangeArrowheads="1"/>
                </p:cNvSpPr>
                <p:nvPr/>
              </p:nvSpPr>
              <p:spPr bwMode="auto">
                <a:xfrm>
                  <a:off x="1503" y="1401"/>
                  <a:ext cx="4" cy="5"/>
                </a:xfrm>
                <a:prstGeom prst="ellipse">
                  <a:avLst/>
                </a:prstGeom>
                <a:solidFill>
                  <a:srgbClr val="BBCFA9"/>
                </a:solidFill>
                <a:ln w="9525">
                  <a:solidFill>
                    <a:schemeClr val="tx1"/>
                  </a:solidFill>
                  <a:rou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grpSp>
          <p:sp>
            <p:nvSpPr>
              <p:cNvPr id="36" name="AutoShape 33"/>
              <p:cNvSpPr>
                <a:spLocks noChangeAspect="1" noChangeArrowheads="1"/>
              </p:cNvSpPr>
              <p:nvPr/>
            </p:nvSpPr>
            <p:spPr bwMode="auto">
              <a:xfrm>
                <a:off x="5786864" y="5029919"/>
                <a:ext cx="258763" cy="85725"/>
              </a:xfrm>
              <a:prstGeom prst="leftRightArrow">
                <a:avLst>
                  <a:gd name="adj1" fmla="val 50000"/>
                  <a:gd name="adj2" fmla="val 60370"/>
                </a:avLst>
              </a:prstGeom>
              <a:solidFill>
                <a:srgbClr val="2D82FF"/>
              </a:solidFill>
              <a:ln w="9525">
                <a:solidFill>
                  <a:schemeClr val="tx1"/>
                </a:solidFill>
                <a:miter lim="800000"/>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37" name="AutoShape 29"/>
              <p:cNvSpPr>
                <a:spLocks noChangeAspect="1" noChangeArrowheads="1"/>
              </p:cNvSpPr>
              <p:nvPr/>
            </p:nvSpPr>
            <p:spPr bwMode="auto">
              <a:xfrm rot="9574345" flipH="1" flipV="1">
                <a:off x="5828139" y="5410919"/>
                <a:ext cx="111125" cy="277813"/>
              </a:xfrm>
              <a:prstGeom prst="curvedRightArrow">
                <a:avLst>
                  <a:gd name="adj1" fmla="val 50000"/>
                  <a:gd name="adj2" fmla="val 100000"/>
                  <a:gd name="adj3" fmla="val 33333"/>
                </a:avLst>
              </a:prstGeom>
              <a:solidFill>
                <a:srgbClr val="FF771B"/>
              </a:solidFill>
              <a:ln w="9525">
                <a:solidFill>
                  <a:schemeClr val="tx1"/>
                </a:solidFill>
                <a:miter lim="800000"/>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38" name="AutoShape 28"/>
              <p:cNvSpPr>
                <a:spLocks noChangeAspect="1" noChangeArrowheads="1"/>
              </p:cNvSpPr>
              <p:nvPr/>
            </p:nvSpPr>
            <p:spPr bwMode="auto">
              <a:xfrm rot="9574345">
                <a:off x="5939264" y="5334719"/>
                <a:ext cx="111125" cy="277813"/>
              </a:xfrm>
              <a:prstGeom prst="curvedRightArrow">
                <a:avLst>
                  <a:gd name="adj1" fmla="val 50000"/>
                  <a:gd name="adj2" fmla="val 100000"/>
                  <a:gd name="adj3" fmla="val 33333"/>
                </a:avLst>
              </a:prstGeom>
              <a:solidFill>
                <a:srgbClr val="FF771B"/>
              </a:solidFill>
              <a:ln w="9525">
                <a:solidFill>
                  <a:schemeClr val="tx1"/>
                </a:solidFill>
                <a:miter lim="800000"/>
              </a:ln>
            </p:spPr>
            <p:txBody>
              <a:bodyPr rot="10800000"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39" name="AutoShape 26"/>
              <p:cNvSpPr>
                <a:spLocks noChangeAspect="1" noChangeArrowheads="1"/>
              </p:cNvSpPr>
              <p:nvPr/>
            </p:nvSpPr>
            <p:spPr bwMode="auto">
              <a:xfrm rot="5980436">
                <a:off x="6098808" y="4336975"/>
                <a:ext cx="111125" cy="277813"/>
              </a:xfrm>
              <a:prstGeom prst="curvedRightArrow">
                <a:avLst>
                  <a:gd name="adj1" fmla="val 50000"/>
                  <a:gd name="adj2" fmla="val 100000"/>
                  <a:gd name="adj3" fmla="val 33333"/>
                </a:avLst>
              </a:prstGeom>
              <a:solidFill>
                <a:srgbClr val="FF771B"/>
              </a:solidFill>
              <a:ln w="9525">
                <a:solidFill>
                  <a:schemeClr val="tx1"/>
                </a:solidFill>
                <a:miter lim="800000"/>
              </a:ln>
            </p:spPr>
            <p:txBody>
              <a:bodyPr rot="10800000"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40" name="AutoShape 27"/>
              <p:cNvSpPr>
                <a:spLocks noChangeAspect="1" noChangeArrowheads="1"/>
              </p:cNvSpPr>
              <p:nvPr/>
            </p:nvSpPr>
            <p:spPr bwMode="auto">
              <a:xfrm rot="5980436" flipH="1" flipV="1">
                <a:off x="6098808" y="4489375"/>
                <a:ext cx="111125" cy="277813"/>
              </a:xfrm>
              <a:prstGeom prst="curvedRightArrow">
                <a:avLst>
                  <a:gd name="adj1" fmla="val 50000"/>
                  <a:gd name="adj2" fmla="val 100000"/>
                  <a:gd name="adj3" fmla="val 33333"/>
                </a:avLst>
              </a:prstGeom>
              <a:solidFill>
                <a:srgbClr val="FF771B"/>
              </a:solidFill>
              <a:ln w="9525">
                <a:solidFill>
                  <a:schemeClr val="tx1"/>
                </a:solidFill>
                <a:miter lim="800000"/>
              </a:ln>
            </p:spPr>
            <p:txBody>
              <a:bodyPr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grpSp>
            <p:nvGrpSpPr>
              <p:cNvPr id="41" name="Group 77"/>
              <p:cNvGrpSpPr/>
              <p:nvPr/>
            </p:nvGrpSpPr>
            <p:grpSpPr bwMode="auto">
              <a:xfrm>
                <a:off x="6548864" y="4648919"/>
                <a:ext cx="373063" cy="957263"/>
                <a:chOff x="2784" y="6000"/>
                <a:chExt cx="160" cy="501"/>
              </a:xfrm>
            </p:grpSpPr>
            <p:sp>
              <p:nvSpPr>
                <p:cNvPr id="46" name="Freeform 78"/>
                <p:cNvSpPr/>
                <p:nvPr/>
              </p:nvSpPr>
              <p:spPr bwMode="auto">
                <a:xfrm>
                  <a:off x="2784" y="6000"/>
                  <a:ext cx="160" cy="501"/>
                </a:xfrm>
                <a:custGeom>
                  <a:avLst/>
                  <a:gdLst>
                    <a:gd name="T0" fmla="*/ 0 w 160"/>
                    <a:gd name="T1" fmla="*/ 10 h 501"/>
                    <a:gd name="T2" fmla="*/ 26 w 160"/>
                    <a:gd name="T3" fmla="*/ 68 h 501"/>
                    <a:gd name="T4" fmla="*/ 50 w 160"/>
                    <a:gd name="T5" fmla="*/ 142 h 501"/>
                    <a:gd name="T6" fmla="*/ 80 w 160"/>
                    <a:gd name="T7" fmla="*/ 300 h 501"/>
                    <a:gd name="T8" fmla="*/ 90 w 160"/>
                    <a:gd name="T9" fmla="*/ 356 h 501"/>
                    <a:gd name="T10" fmla="*/ 98 w 160"/>
                    <a:gd name="T11" fmla="*/ 418 h 501"/>
                    <a:gd name="T12" fmla="*/ 106 w 160"/>
                    <a:gd name="T13" fmla="*/ 436 h 501"/>
                    <a:gd name="T14" fmla="*/ 108 w 160"/>
                    <a:gd name="T15" fmla="*/ 442 h 501"/>
                    <a:gd name="T16" fmla="*/ 116 w 160"/>
                    <a:gd name="T17" fmla="*/ 490 h 501"/>
                    <a:gd name="T18" fmla="*/ 134 w 160"/>
                    <a:gd name="T19" fmla="*/ 498 h 501"/>
                    <a:gd name="T20" fmla="*/ 158 w 160"/>
                    <a:gd name="T21" fmla="*/ 490 h 501"/>
                    <a:gd name="T22" fmla="*/ 144 w 160"/>
                    <a:gd name="T23" fmla="*/ 444 h 501"/>
                    <a:gd name="T24" fmla="*/ 134 w 160"/>
                    <a:gd name="T25" fmla="*/ 420 h 501"/>
                    <a:gd name="T26" fmla="*/ 128 w 160"/>
                    <a:gd name="T27" fmla="*/ 364 h 501"/>
                    <a:gd name="T28" fmla="*/ 68 w 160"/>
                    <a:gd name="T29" fmla="*/ 106 h 501"/>
                    <a:gd name="T30" fmla="*/ 24 w 160"/>
                    <a:gd name="T31" fmla="*/ 20 h 501"/>
                    <a:gd name="T32" fmla="*/ 0 w 160"/>
                    <a:gd name="T33" fmla="*/ 10 h 5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501"/>
                    <a:gd name="T53" fmla="*/ 160 w 160"/>
                    <a:gd name="T54" fmla="*/ 501 h 5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501">
                      <a:moveTo>
                        <a:pt x="0" y="10"/>
                      </a:moveTo>
                      <a:cubicBezTo>
                        <a:pt x="6" y="32"/>
                        <a:pt x="17" y="48"/>
                        <a:pt x="26" y="68"/>
                      </a:cubicBezTo>
                      <a:cubicBezTo>
                        <a:pt x="36" y="91"/>
                        <a:pt x="44" y="118"/>
                        <a:pt x="50" y="142"/>
                      </a:cubicBezTo>
                      <a:cubicBezTo>
                        <a:pt x="56" y="195"/>
                        <a:pt x="69" y="247"/>
                        <a:pt x="80" y="300"/>
                      </a:cubicBezTo>
                      <a:cubicBezTo>
                        <a:pt x="82" y="320"/>
                        <a:pt x="87" y="337"/>
                        <a:pt x="90" y="356"/>
                      </a:cubicBezTo>
                      <a:cubicBezTo>
                        <a:pt x="90" y="366"/>
                        <a:pt x="89" y="404"/>
                        <a:pt x="98" y="418"/>
                      </a:cubicBezTo>
                      <a:cubicBezTo>
                        <a:pt x="104" y="428"/>
                        <a:pt x="101" y="422"/>
                        <a:pt x="106" y="436"/>
                      </a:cubicBezTo>
                      <a:cubicBezTo>
                        <a:pt x="107" y="438"/>
                        <a:pt x="108" y="442"/>
                        <a:pt x="108" y="442"/>
                      </a:cubicBezTo>
                      <a:cubicBezTo>
                        <a:pt x="110" y="463"/>
                        <a:pt x="110" y="472"/>
                        <a:pt x="116" y="490"/>
                      </a:cubicBezTo>
                      <a:cubicBezTo>
                        <a:pt x="118" y="496"/>
                        <a:pt x="134" y="498"/>
                        <a:pt x="134" y="498"/>
                      </a:cubicBezTo>
                      <a:cubicBezTo>
                        <a:pt x="137" y="498"/>
                        <a:pt x="157" y="501"/>
                        <a:pt x="158" y="490"/>
                      </a:cubicBezTo>
                      <a:cubicBezTo>
                        <a:pt x="160" y="465"/>
                        <a:pt x="150" y="463"/>
                        <a:pt x="144" y="444"/>
                      </a:cubicBezTo>
                      <a:cubicBezTo>
                        <a:pt x="141" y="436"/>
                        <a:pt x="134" y="420"/>
                        <a:pt x="134" y="420"/>
                      </a:cubicBezTo>
                      <a:cubicBezTo>
                        <a:pt x="132" y="401"/>
                        <a:pt x="128" y="364"/>
                        <a:pt x="128" y="364"/>
                      </a:cubicBezTo>
                      <a:cubicBezTo>
                        <a:pt x="124" y="274"/>
                        <a:pt x="90" y="192"/>
                        <a:pt x="68" y="106"/>
                      </a:cubicBezTo>
                      <a:cubicBezTo>
                        <a:pt x="60" y="73"/>
                        <a:pt x="43" y="48"/>
                        <a:pt x="24" y="20"/>
                      </a:cubicBezTo>
                      <a:cubicBezTo>
                        <a:pt x="23" y="18"/>
                        <a:pt x="0" y="0"/>
                        <a:pt x="0" y="10"/>
                      </a:cubicBezTo>
                      <a:close/>
                    </a:path>
                  </a:pathLst>
                </a:custGeom>
                <a:solidFill>
                  <a:srgbClr val="BBCFA9"/>
                </a:solidFill>
                <a:ln w="9525">
                  <a:solidFill>
                    <a:schemeClr val="tx1"/>
                  </a:solidFill>
                  <a:round/>
                </a:ln>
              </p:spPr>
              <p:txBody>
                <a:bodyPr/>
                <a:lstStyle/>
                <a:p>
                  <a:endParaRPr lang="zh-CN" altLang="en-US"/>
                </a:p>
              </p:txBody>
            </p:sp>
            <p:sp>
              <p:nvSpPr>
                <p:cNvPr id="47" name="Freeform 79"/>
                <p:cNvSpPr/>
                <p:nvPr/>
              </p:nvSpPr>
              <p:spPr bwMode="auto">
                <a:xfrm>
                  <a:off x="2800" y="6036"/>
                  <a:ext cx="16" cy="6"/>
                </a:xfrm>
                <a:custGeom>
                  <a:avLst/>
                  <a:gdLst>
                    <a:gd name="T0" fmla="*/ 0 w 16"/>
                    <a:gd name="T1" fmla="*/ 6 h 6"/>
                    <a:gd name="T2" fmla="*/ 16 w 16"/>
                    <a:gd name="T3" fmla="*/ 0 h 6"/>
                    <a:gd name="T4" fmla="*/ 0 60000 65536"/>
                    <a:gd name="T5" fmla="*/ 0 60000 65536"/>
                    <a:gd name="T6" fmla="*/ 0 w 16"/>
                    <a:gd name="T7" fmla="*/ 0 h 6"/>
                    <a:gd name="T8" fmla="*/ 16 w 16"/>
                    <a:gd name="T9" fmla="*/ 6 h 6"/>
                  </a:gdLst>
                  <a:ahLst/>
                  <a:cxnLst>
                    <a:cxn ang="T4">
                      <a:pos x="T0" y="T1"/>
                    </a:cxn>
                    <a:cxn ang="T5">
                      <a:pos x="T2" y="T3"/>
                    </a:cxn>
                  </a:cxnLst>
                  <a:rect l="T6" t="T7" r="T8" b="T9"/>
                  <a:pathLst>
                    <a:path w="16" h="6">
                      <a:moveTo>
                        <a:pt x="0" y="6"/>
                      </a:moveTo>
                      <a:cubicBezTo>
                        <a:pt x="13" y="2"/>
                        <a:pt x="8" y="4"/>
                        <a:pt x="16" y="0"/>
                      </a:cubicBezTo>
                    </a:path>
                  </a:pathLst>
                </a:custGeom>
                <a:solidFill>
                  <a:srgbClr val="BBCFA9"/>
                </a:solidFill>
                <a:ln w="9525">
                  <a:solidFill>
                    <a:schemeClr val="tx1"/>
                  </a:solidFill>
                  <a:round/>
                </a:ln>
              </p:spPr>
              <p:txBody>
                <a:bodyPr/>
                <a:lstStyle/>
                <a:p>
                  <a:endParaRPr lang="zh-CN" altLang="en-US"/>
                </a:p>
              </p:txBody>
            </p:sp>
            <p:sp>
              <p:nvSpPr>
                <p:cNvPr id="48" name="Freeform 80"/>
                <p:cNvSpPr/>
                <p:nvPr/>
              </p:nvSpPr>
              <p:spPr bwMode="auto">
                <a:xfrm>
                  <a:off x="2818" y="6084"/>
                  <a:ext cx="22" cy="2"/>
                </a:xfrm>
                <a:custGeom>
                  <a:avLst/>
                  <a:gdLst>
                    <a:gd name="T0" fmla="*/ 0 w 22"/>
                    <a:gd name="T1" fmla="*/ 2 h 2"/>
                    <a:gd name="T2" fmla="*/ 22 w 22"/>
                    <a:gd name="T3" fmla="*/ 0 h 2"/>
                    <a:gd name="T4" fmla="*/ 0 60000 65536"/>
                    <a:gd name="T5" fmla="*/ 0 60000 65536"/>
                    <a:gd name="T6" fmla="*/ 0 w 22"/>
                    <a:gd name="T7" fmla="*/ 0 h 2"/>
                    <a:gd name="T8" fmla="*/ 22 w 22"/>
                    <a:gd name="T9" fmla="*/ 2 h 2"/>
                  </a:gdLst>
                  <a:ahLst/>
                  <a:cxnLst>
                    <a:cxn ang="T4">
                      <a:pos x="T0" y="T1"/>
                    </a:cxn>
                    <a:cxn ang="T5">
                      <a:pos x="T2" y="T3"/>
                    </a:cxn>
                  </a:cxnLst>
                  <a:rect l="T6" t="T7" r="T8" b="T9"/>
                  <a:pathLst>
                    <a:path w="22" h="2">
                      <a:moveTo>
                        <a:pt x="0" y="2"/>
                      </a:moveTo>
                      <a:cubicBezTo>
                        <a:pt x="18" y="0"/>
                        <a:pt x="11" y="0"/>
                        <a:pt x="22" y="0"/>
                      </a:cubicBezTo>
                    </a:path>
                  </a:pathLst>
                </a:custGeom>
                <a:solidFill>
                  <a:srgbClr val="BBCFA9"/>
                </a:solidFill>
                <a:ln w="9525">
                  <a:solidFill>
                    <a:schemeClr val="tx1"/>
                  </a:solidFill>
                  <a:round/>
                </a:ln>
              </p:spPr>
              <p:txBody>
                <a:bodyPr/>
                <a:lstStyle/>
                <a:p>
                  <a:endParaRPr lang="zh-CN" altLang="en-US"/>
                </a:p>
              </p:txBody>
            </p:sp>
            <p:sp>
              <p:nvSpPr>
                <p:cNvPr id="49" name="Freeform 81"/>
                <p:cNvSpPr/>
                <p:nvPr/>
              </p:nvSpPr>
              <p:spPr bwMode="auto">
                <a:xfrm>
                  <a:off x="2830" y="6122"/>
                  <a:ext cx="24" cy="4"/>
                </a:xfrm>
                <a:custGeom>
                  <a:avLst/>
                  <a:gdLst>
                    <a:gd name="T0" fmla="*/ 0 w 24"/>
                    <a:gd name="T1" fmla="*/ 4 h 4"/>
                    <a:gd name="T2" fmla="*/ 24 w 24"/>
                    <a:gd name="T3" fmla="*/ 0 h 4"/>
                    <a:gd name="T4" fmla="*/ 0 60000 65536"/>
                    <a:gd name="T5" fmla="*/ 0 60000 65536"/>
                    <a:gd name="T6" fmla="*/ 0 w 24"/>
                    <a:gd name="T7" fmla="*/ 0 h 4"/>
                    <a:gd name="T8" fmla="*/ 24 w 24"/>
                    <a:gd name="T9" fmla="*/ 4 h 4"/>
                  </a:gdLst>
                  <a:ahLst/>
                  <a:cxnLst>
                    <a:cxn ang="T4">
                      <a:pos x="T0" y="T1"/>
                    </a:cxn>
                    <a:cxn ang="T5">
                      <a:pos x="T2" y="T3"/>
                    </a:cxn>
                  </a:cxnLst>
                  <a:rect l="T6" t="T7" r="T8" b="T9"/>
                  <a:pathLst>
                    <a:path w="24" h="4">
                      <a:moveTo>
                        <a:pt x="0" y="4"/>
                      </a:moveTo>
                      <a:cubicBezTo>
                        <a:pt x="9" y="2"/>
                        <a:pt x="15" y="0"/>
                        <a:pt x="24" y="0"/>
                      </a:cubicBezTo>
                    </a:path>
                  </a:pathLst>
                </a:custGeom>
                <a:solidFill>
                  <a:srgbClr val="BBCFA9"/>
                </a:solidFill>
                <a:ln w="9525">
                  <a:solidFill>
                    <a:schemeClr val="tx1"/>
                  </a:solidFill>
                  <a:round/>
                </a:ln>
              </p:spPr>
              <p:txBody>
                <a:bodyPr/>
                <a:lstStyle/>
                <a:p>
                  <a:endParaRPr lang="zh-CN" altLang="en-US"/>
                </a:p>
              </p:txBody>
            </p:sp>
            <p:sp>
              <p:nvSpPr>
                <p:cNvPr id="50" name="Freeform 82"/>
                <p:cNvSpPr/>
                <p:nvPr/>
              </p:nvSpPr>
              <p:spPr bwMode="auto">
                <a:xfrm>
                  <a:off x="2840" y="6166"/>
                  <a:ext cx="24" cy="8"/>
                </a:xfrm>
                <a:custGeom>
                  <a:avLst/>
                  <a:gdLst>
                    <a:gd name="T0" fmla="*/ 0 w 24"/>
                    <a:gd name="T1" fmla="*/ 8 h 8"/>
                    <a:gd name="T2" fmla="*/ 18 w 24"/>
                    <a:gd name="T3" fmla="*/ 2 h 8"/>
                    <a:gd name="T4" fmla="*/ 24 w 24"/>
                    <a:gd name="T5" fmla="*/ 0 h 8"/>
                    <a:gd name="T6" fmla="*/ 0 60000 65536"/>
                    <a:gd name="T7" fmla="*/ 0 60000 65536"/>
                    <a:gd name="T8" fmla="*/ 0 60000 65536"/>
                    <a:gd name="T9" fmla="*/ 0 w 24"/>
                    <a:gd name="T10" fmla="*/ 0 h 8"/>
                    <a:gd name="T11" fmla="*/ 24 w 24"/>
                    <a:gd name="T12" fmla="*/ 8 h 8"/>
                  </a:gdLst>
                  <a:ahLst/>
                  <a:cxnLst>
                    <a:cxn ang="T6">
                      <a:pos x="T0" y="T1"/>
                    </a:cxn>
                    <a:cxn ang="T7">
                      <a:pos x="T2" y="T3"/>
                    </a:cxn>
                    <a:cxn ang="T8">
                      <a:pos x="T4" y="T5"/>
                    </a:cxn>
                  </a:cxnLst>
                  <a:rect l="T9" t="T10" r="T11" b="T12"/>
                  <a:pathLst>
                    <a:path w="24" h="8">
                      <a:moveTo>
                        <a:pt x="0" y="8"/>
                      </a:moveTo>
                      <a:cubicBezTo>
                        <a:pt x="0" y="8"/>
                        <a:pt x="18" y="2"/>
                        <a:pt x="18" y="2"/>
                      </a:cubicBezTo>
                      <a:lnTo>
                        <a:pt x="24" y="0"/>
                      </a:lnTo>
                    </a:path>
                  </a:pathLst>
                </a:custGeom>
                <a:solidFill>
                  <a:srgbClr val="BBCFA9"/>
                </a:solidFill>
                <a:ln w="9525">
                  <a:solidFill>
                    <a:schemeClr val="tx1"/>
                  </a:solidFill>
                  <a:round/>
                </a:ln>
              </p:spPr>
              <p:txBody>
                <a:bodyPr/>
                <a:lstStyle/>
                <a:p>
                  <a:endParaRPr lang="zh-CN" altLang="en-US"/>
                </a:p>
              </p:txBody>
            </p:sp>
            <p:sp>
              <p:nvSpPr>
                <p:cNvPr id="51" name="Freeform 83"/>
                <p:cNvSpPr/>
                <p:nvPr/>
              </p:nvSpPr>
              <p:spPr bwMode="auto">
                <a:xfrm>
                  <a:off x="2846" y="6208"/>
                  <a:ext cx="34" cy="12"/>
                </a:xfrm>
                <a:custGeom>
                  <a:avLst/>
                  <a:gdLst>
                    <a:gd name="T0" fmla="*/ 0 w 34"/>
                    <a:gd name="T1" fmla="*/ 12 h 12"/>
                    <a:gd name="T2" fmla="*/ 34 w 34"/>
                    <a:gd name="T3" fmla="*/ 0 h 12"/>
                    <a:gd name="T4" fmla="*/ 0 60000 65536"/>
                    <a:gd name="T5" fmla="*/ 0 60000 65536"/>
                    <a:gd name="T6" fmla="*/ 0 w 34"/>
                    <a:gd name="T7" fmla="*/ 0 h 12"/>
                    <a:gd name="T8" fmla="*/ 34 w 34"/>
                    <a:gd name="T9" fmla="*/ 12 h 12"/>
                  </a:gdLst>
                  <a:ahLst/>
                  <a:cxnLst>
                    <a:cxn ang="T4">
                      <a:pos x="T0" y="T1"/>
                    </a:cxn>
                    <a:cxn ang="T5">
                      <a:pos x="T2" y="T3"/>
                    </a:cxn>
                  </a:cxnLst>
                  <a:rect l="T6" t="T7" r="T8" b="T9"/>
                  <a:pathLst>
                    <a:path w="34" h="12">
                      <a:moveTo>
                        <a:pt x="0" y="12"/>
                      </a:moveTo>
                      <a:cubicBezTo>
                        <a:pt x="11" y="9"/>
                        <a:pt x="22" y="0"/>
                        <a:pt x="34" y="0"/>
                      </a:cubicBezTo>
                    </a:path>
                  </a:pathLst>
                </a:custGeom>
                <a:solidFill>
                  <a:srgbClr val="BBCFA9"/>
                </a:solidFill>
                <a:ln w="9525">
                  <a:solidFill>
                    <a:schemeClr val="tx1"/>
                  </a:solidFill>
                  <a:round/>
                </a:ln>
              </p:spPr>
              <p:txBody>
                <a:bodyPr/>
                <a:lstStyle/>
                <a:p>
                  <a:endParaRPr lang="zh-CN" altLang="en-US"/>
                </a:p>
              </p:txBody>
            </p:sp>
            <p:sp>
              <p:nvSpPr>
                <p:cNvPr id="52" name="Freeform 84"/>
                <p:cNvSpPr/>
                <p:nvPr/>
              </p:nvSpPr>
              <p:spPr bwMode="auto">
                <a:xfrm>
                  <a:off x="2858" y="6252"/>
                  <a:ext cx="34" cy="10"/>
                </a:xfrm>
                <a:custGeom>
                  <a:avLst/>
                  <a:gdLst>
                    <a:gd name="T0" fmla="*/ 0 w 34"/>
                    <a:gd name="T1" fmla="*/ 10 h 10"/>
                    <a:gd name="T2" fmla="*/ 34 w 34"/>
                    <a:gd name="T3" fmla="*/ 0 h 10"/>
                    <a:gd name="T4" fmla="*/ 0 60000 65536"/>
                    <a:gd name="T5" fmla="*/ 0 60000 65536"/>
                    <a:gd name="T6" fmla="*/ 0 w 34"/>
                    <a:gd name="T7" fmla="*/ 0 h 10"/>
                    <a:gd name="T8" fmla="*/ 34 w 34"/>
                    <a:gd name="T9" fmla="*/ 10 h 10"/>
                  </a:gdLst>
                  <a:ahLst/>
                  <a:cxnLst>
                    <a:cxn ang="T4">
                      <a:pos x="T0" y="T1"/>
                    </a:cxn>
                    <a:cxn ang="T5">
                      <a:pos x="T2" y="T3"/>
                    </a:cxn>
                  </a:cxnLst>
                  <a:rect l="T6" t="T7" r="T8" b="T9"/>
                  <a:pathLst>
                    <a:path w="34" h="10">
                      <a:moveTo>
                        <a:pt x="0" y="10"/>
                      </a:moveTo>
                      <a:cubicBezTo>
                        <a:pt x="10" y="7"/>
                        <a:pt x="23" y="0"/>
                        <a:pt x="34" y="0"/>
                      </a:cubicBezTo>
                    </a:path>
                  </a:pathLst>
                </a:custGeom>
                <a:solidFill>
                  <a:srgbClr val="BBCFA9"/>
                </a:solidFill>
                <a:ln w="9525">
                  <a:solidFill>
                    <a:schemeClr val="tx1"/>
                  </a:solidFill>
                  <a:round/>
                </a:ln>
              </p:spPr>
              <p:txBody>
                <a:bodyPr/>
                <a:lstStyle/>
                <a:p>
                  <a:endParaRPr lang="zh-CN" altLang="en-US"/>
                </a:p>
              </p:txBody>
            </p:sp>
            <p:sp>
              <p:nvSpPr>
                <p:cNvPr id="53" name="Freeform 85"/>
                <p:cNvSpPr/>
                <p:nvPr/>
              </p:nvSpPr>
              <p:spPr bwMode="auto">
                <a:xfrm>
                  <a:off x="2868" y="6302"/>
                  <a:ext cx="34" cy="10"/>
                </a:xfrm>
                <a:custGeom>
                  <a:avLst/>
                  <a:gdLst>
                    <a:gd name="T0" fmla="*/ 0 w 34"/>
                    <a:gd name="T1" fmla="*/ 10 h 10"/>
                    <a:gd name="T2" fmla="*/ 18 w 34"/>
                    <a:gd name="T3" fmla="*/ 2 h 10"/>
                    <a:gd name="T4" fmla="*/ 24 w 34"/>
                    <a:gd name="T5" fmla="*/ 0 h 10"/>
                    <a:gd name="T6" fmla="*/ 34 w 34"/>
                    <a:gd name="T7" fmla="*/ 4 h 10"/>
                    <a:gd name="T8" fmla="*/ 0 60000 65536"/>
                    <a:gd name="T9" fmla="*/ 0 60000 65536"/>
                    <a:gd name="T10" fmla="*/ 0 60000 65536"/>
                    <a:gd name="T11" fmla="*/ 0 60000 65536"/>
                    <a:gd name="T12" fmla="*/ 0 w 34"/>
                    <a:gd name="T13" fmla="*/ 0 h 10"/>
                    <a:gd name="T14" fmla="*/ 34 w 34"/>
                    <a:gd name="T15" fmla="*/ 10 h 10"/>
                  </a:gdLst>
                  <a:ahLst/>
                  <a:cxnLst>
                    <a:cxn ang="T8">
                      <a:pos x="T0" y="T1"/>
                    </a:cxn>
                    <a:cxn ang="T9">
                      <a:pos x="T2" y="T3"/>
                    </a:cxn>
                    <a:cxn ang="T10">
                      <a:pos x="T4" y="T5"/>
                    </a:cxn>
                    <a:cxn ang="T11">
                      <a:pos x="T6" y="T7"/>
                    </a:cxn>
                  </a:cxnLst>
                  <a:rect l="T12" t="T13" r="T14" b="T15"/>
                  <a:pathLst>
                    <a:path w="34" h="10">
                      <a:moveTo>
                        <a:pt x="0" y="10"/>
                      </a:moveTo>
                      <a:cubicBezTo>
                        <a:pt x="10" y="4"/>
                        <a:pt x="4" y="7"/>
                        <a:pt x="18" y="2"/>
                      </a:cubicBezTo>
                      <a:cubicBezTo>
                        <a:pt x="20" y="1"/>
                        <a:pt x="24" y="0"/>
                        <a:pt x="24" y="0"/>
                      </a:cubicBezTo>
                      <a:cubicBezTo>
                        <a:pt x="31" y="2"/>
                        <a:pt x="28" y="1"/>
                        <a:pt x="34" y="4"/>
                      </a:cubicBezTo>
                    </a:path>
                  </a:pathLst>
                </a:custGeom>
                <a:solidFill>
                  <a:srgbClr val="BBCFA9"/>
                </a:solidFill>
                <a:ln w="9525">
                  <a:solidFill>
                    <a:schemeClr val="tx1"/>
                  </a:solidFill>
                  <a:round/>
                </a:ln>
              </p:spPr>
              <p:txBody>
                <a:bodyPr/>
                <a:lstStyle/>
                <a:p>
                  <a:endParaRPr lang="zh-CN" altLang="en-US"/>
                </a:p>
              </p:txBody>
            </p:sp>
            <p:sp>
              <p:nvSpPr>
                <p:cNvPr id="54" name="Freeform 86"/>
                <p:cNvSpPr/>
                <p:nvPr/>
              </p:nvSpPr>
              <p:spPr bwMode="auto">
                <a:xfrm>
                  <a:off x="2872" y="6350"/>
                  <a:ext cx="34" cy="2"/>
                </a:xfrm>
                <a:custGeom>
                  <a:avLst/>
                  <a:gdLst>
                    <a:gd name="T0" fmla="*/ 0 w 34"/>
                    <a:gd name="T1" fmla="*/ 2 h 2"/>
                    <a:gd name="T2" fmla="*/ 34 w 34"/>
                    <a:gd name="T3" fmla="*/ 0 h 2"/>
                    <a:gd name="T4" fmla="*/ 0 60000 65536"/>
                    <a:gd name="T5" fmla="*/ 0 60000 65536"/>
                    <a:gd name="T6" fmla="*/ 0 w 34"/>
                    <a:gd name="T7" fmla="*/ 0 h 2"/>
                    <a:gd name="T8" fmla="*/ 34 w 34"/>
                    <a:gd name="T9" fmla="*/ 2 h 2"/>
                  </a:gdLst>
                  <a:ahLst/>
                  <a:cxnLst>
                    <a:cxn ang="T4">
                      <a:pos x="T0" y="T1"/>
                    </a:cxn>
                    <a:cxn ang="T5">
                      <a:pos x="T2" y="T3"/>
                    </a:cxn>
                  </a:cxnLst>
                  <a:rect l="T6" t="T7" r="T8" b="T9"/>
                  <a:pathLst>
                    <a:path w="34" h="2">
                      <a:moveTo>
                        <a:pt x="0" y="2"/>
                      </a:moveTo>
                      <a:cubicBezTo>
                        <a:pt x="27" y="0"/>
                        <a:pt x="16" y="0"/>
                        <a:pt x="34" y="0"/>
                      </a:cubicBezTo>
                    </a:path>
                  </a:pathLst>
                </a:custGeom>
                <a:solidFill>
                  <a:srgbClr val="BBCFA9"/>
                </a:solidFill>
                <a:ln w="9525">
                  <a:solidFill>
                    <a:schemeClr val="tx1"/>
                  </a:solidFill>
                  <a:round/>
                </a:ln>
              </p:spPr>
              <p:txBody>
                <a:bodyPr/>
                <a:lstStyle/>
                <a:p>
                  <a:endParaRPr lang="zh-CN" altLang="en-US"/>
                </a:p>
              </p:txBody>
            </p:sp>
            <p:sp>
              <p:nvSpPr>
                <p:cNvPr id="55" name="Freeform 87"/>
                <p:cNvSpPr/>
                <p:nvPr/>
              </p:nvSpPr>
              <p:spPr bwMode="auto">
                <a:xfrm>
                  <a:off x="2876" y="6394"/>
                  <a:ext cx="36" cy="6"/>
                </a:xfrm>
                <a:custGeom>
                  <a:avLst/>
                  <a:gdLst>
                    <a:gd name="T0" fmla="*/ 0 w 36"/>
                    <a:gd name="T1" fmla="*/ 6 h 6"/>
                    <a:gd name="T2" fmla="*/ 36 w 36"/>
                    <a:gd name="T3" fmla="*/ 2 h 6"/>
                    <a:gd name="T4" fmla="*/ 0 60000 65536"/>
                    <a:gd name="T5" fmla="*/ 0 60000 65536"/>
                    <a:gd name="T6" fmla="*/ 0 w 36"/>
                    <a:gd name="T7" fmla="*/ 0 h 6"/>
                    <a:gd name="T8" fmla="*/ 36 w 36"/>
                    <a:gd name="T9" fmla="*/ 6 h 6"/>
                  </a:gdLst>
                  <a:ahLst/>
                  <a:cxnLst>
                    <a:cxn ang="T4">
                      <a:pos x="T0" y="T1"/>
                    </a:cxn>
                    <a:cxn ang="T5">
                      <a:pos x="T2" y="T3"/>
                    </a:cxn>
                  </a:cxnLst>
                  <a:rect l="T6" t="T7" r="T8" b="T9"/>
                  <a:pathLst>
                    <a:path w="36" h="6">
                      <a:moveTo>
                        <a:pt x="0" y="6"/>
                      </a:moveTo>
                      <a:cubicBezTo>
                        <a:pt x="22" y="0"/>
                        <a:pt x="11" y="2"/>
                        <a:pt x="36" y="2"/>
                      </a:cubicBezTo>
                    </a:path>
                  </a:pathLst>
                </a:custGeom>
                <a:solidFill>
                  <a:srgbClr val="BBCFA9"/>
                </a:solidFill>
                <a:ln w="9525">
                  <a:solidFill>
                    <a:schemeClr val="tx1"/>
                  </a:solidFill>
                  <a:round/>
                </a:ln>
              </p:spPr>
              <p:txBody>
                <a:bodyPr/>
                <a:lstStyle/>
                <a:p>
                  <a:endParaRPr lang="zh-CN" altLang="en-US"/>
                </a:p>
              </p:txBody>
            </p:sp>
            <p:sp>
              <p:nvSpPr>
                <p:cNvPr id="56" name="Freeform 88"/>
                <p:cNvSpPr/>
                <p:nvPr/>
              </p:nvSpPr>
              <p:spPr bwMode="auto">
                <a:xfrm>
                  <a:off x="2894" y="6442"/>
                  <a:ext cx="32" cy="14"/>
                </a:xfrm>
                <a:custGeom>
                  <a:avLst/>
                  <a:gdLst>
                    <a:gd name="T0" fmla="*/ 0 w 32"/>
                    <a:gd name="T1" fmla="*/ 14 h 14"/>
                    <a:gd name="T2" fmla="*/ 32 w 32"/>
                    <a:gd name="T3" fmla="*/ 0 h 14"/>
                    <a:gd name="T4" fmla="*/ 0 60000 65536"/>
                    <a:gd name="T5" fmla="*/ 0 60000 65536"/>
                    <a:gd name="T6" fmla="*/ 0 w 32"/>
                    <a:gd name="T7" fmla="*/ 0 h 14"/>
                    <a:gd name="T8" fmla="*/ 32 w 32"/>
                    <a:gd name="T9" fmla="*/ 14 h 14"/>
                  </a:gdLst>
                  <a:ahLst/>
                  <a:cxnLst>
                    <a:cxn ang="T4">
                      <a:pos x="T0" y="T1"/>
                    </a:cxn>
                    <a:cxn ang="T5">
                      <a:pos x="T2" y="T3"/>
                    </a:cxn>
                  </a:cxnLst>
                  <a:rect l="T6" t="T7" r="T8" b="T9"/>
                  <a:pathLst>
                    <a:path w="32" h="14">
                      <a:moveTo>
                        <a:pt x="0" y="14"/>
                      </a:moveTo>
                      <a:cubicBezTo>
                        <a:pt x="12" y="6"/>
                        <a:pt x="18" y="0"/>
                        <a:pt x="32" y="0"/>
                      </a:cubicBezTo>
                    </a:path>
                  </a:pathLst>
                </a:custGeom>
                <a:solidFill>
                  <a:srgbClr val="BBCFA9"/>
                </a:solidFill>
                <a:ln w="9525">
                  <a:solidFill>
                    <a:schemeClr val="tx1"/>
                  </a:solidFill>
                  <a:round/>
                </a:ln>
              </p:spPr>
              <p:txBody>
                <a:bodyPr/>
                <a:lstStyle/>
                <a:p>
                  <a:endParaRPr lang="zh-CN" altLang="en-US"/>
                </a:p>
              </p:txBody>
            </p:sp>
          </p:grpSp>
          <p:sp>
            <p:nvSpPr>
              <p:cNvPr id="42" name="AutoShape 30"/>
              <p:cNvSpPr>
                <a:spLocks noChangeAspect="1" noChangeArrowheads="1"/>
              </p:cNvSpPr>
              <p:nvPr/>
            </p:nvSpPr>
            <p:spPr bwMode="auto">
              <a:xfrm rot="14540486">
                <a:off x="6853664" y="5715719"/>
                <a:ext cx="252413" cy="100013"/>
              </a:xfrm>
              <a:prstGeom prst="rightArrow">
                <a:avLst>
                  <a:gd name="adj1" fmla="val 50000"/>
                  <a:gd name="adj2" fmla="val 63095"/>
                </a:avLst>
              </a:prstGeom>
              <a:solidFill>
                <a:srgbClr val="FF771B"/>
              </a:solidFill>
              <a:ln w="9525">
                <a:solidFill>
                  <a:schemeClr val="tx1"/>
                </a:solidFill>
                <a:miter lim="800000"/>
              </a:ln>
            </p:spPr>
            <p:txBody>
              <a:bodyPr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43" name="AutoShape 31"/>
              <p:cNvSpPr>
                <a:spLocks noChangeAspect="1" noChangeArrowheads="1"/>
              </p:cNvSpPr>
              <p:nvPr/>
            </p:nvSpPr>
            <p:spPr bwMode="auto">
              <a:xfrm rot="14540486">
                <a:off x="6396464" y="4420319"/>
                <a:ext cx="252413" cy="100013"/>
              </a:xfrm>
              <a:prstGeom prst="rightArrow">
                <a:avLst>
                  <a:gd name="adj1" fmla="val 50000"/>
                  <a:gd name="adj2" fmla="val 63095"/>
                </a:avLst>
              </a:prstGeom>
              <a:solidFill>
                <a:srgbClr val="FF771B"/>
              </a:solidFill>
              <a:ln w="9525">
                <a:solidFill>
                  <a:schemeClr val="tx1"/>
                </a:solidFill>
                <a:miter lim="800000"/>
              </a:ln>
            </p:spPr>
            <p:txBody>
              <a:bodyPr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44" name="AutoShape 90"/>
              <p:cNvSpPr>
                <a:spLocks noChangeAspect="1" noChangeArrowheads="1"/>
              </p:cNvSpPr>
              <p:nvPr/>
            </p:nvSpPr>
            <p:spPr bwMode="auto">
              <a:xfrm rot="16200000">
                <a:off x="7134651" y="4420320"/>
                <a:ext cx="252413" cy="100012"/>
              </a:xfrm>
              <a:prstGeom prst="rightArrow">
                <a:avLst>
                  <a:gd name="adj1" fmla="val 50000"/>
                  <a:gd name="adj2" fmla="val 63096"/>
                </a:avLst>
              </a:prstGeom>
              <a:solidFill>
                <a:srgbClr val="2D82FF"/>
              </a:solidFill>
              <a:ln w="9525">
                <a:solidFill>
                  <a:schemeClr val="tx1"/>
                </a:solidFill>
                <a:miter lim="800000"/>
              </a:ln>
            </p:spPr>
            <p:txBody>
              <a:bodyPr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45" name="AutoShape 91"/>
              <p:cNvSpPr>
                <a:spLocks noChangeAspect="1" noChangeArrowheads="1"/>
              </p:cNvSpPr>
              <p:nvPr/>
            </p:nvSpPr>
            <p:spPr bwMode="auto">
              <a:xfrm rot="5400000">
                <a:off x="7287051" y="4420320"/>
                <a:ext cx="252413" cy="100012"/>
              </a:xfrm>
              <a:prstGeom prst="rightArrow">
                <a:avLst>
                  <a:gd name="adj1" fmla="val 50000"/>
                  <a:gd name="adj2" fmla="val 63096"/>
                </a:avLst>
              </a:prstGeom>
              <a:solidFill>
                <a:srgbClr val="2D82FF"/>
              </a:solidFill>
              <a:ln w="9525">
                <a:solidFill>
                  <a:schemeClr val="tx1"/>
                </a:solidFill>
                <a:miter lim="800000"/>
              </a:ln>
            </p:spPr>
            <p:txBody>
              <a:bodyPr rot="10800000" vert="eaVert"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grpSp>
        <p:sp>
          <p:nvSpPr>
            <p:cNvPr id="26" name="Text Box 8"/>
            <p:cNvSpPr txBox="1">
              <a:spLocks noChangeArrowheads="1"/>
            </p:cNvSpPr>
            <p:nvPr/>
          </p:nvSpPr>
          <p:spPr bwMode="auto">
            <a:xfrm>
              <a:off x="4225801" y="4939075"/>
              <a:ext cx="632100" cy="335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kumimoji="0" lang="zh-CN" altLang="en-US" sz="1600" dirty="0">
                  <a:latin typeface="Arial" panose="020B0604020202020204" pitchFamily="34" charset="0"/>
                </a:rPr>
                <a:t>海</a:t>
              </a:r>
              <a:r>
                <a:rPr kumimoji="0" lang="zh-CN" altLang="fr-FR" sz="1600" dirty="0">
                  <a:latin typeface="Arial" panose="020B0604020202020204" pitchFamily="34" charset="0"/>
                </a:rPr>
                <a:t>水</a:t>
              </a:r>
            </a:p>
          </p:txBody>
        </p:sp>
      </p:grpSp>
      <p:grpSp>
        <p:nvGrpSpPr>
          <p:cNvPr id="107" name="组合 106"/>
          <p:cNvGrpSpPr/>
          <p:nvPr/>
        </p:nvGrpSpPr>
        <p:grpSpPr>
          <a:xfrm>
            <a:off x="6751955" y="4947702"/>
            <a:ext cx="1917700" cy="1206500"/>
            <a:chOff x="11198" y="8068"/>
            <a:chExt cx="3020" cy="1900"/>
          </a:xfrm>
        </p:grpSpPr>
        <p:sp>
          <p:nvSpPr>
            <p:cNvPr id="108" name="Rectangle 6"/>
            <p:cNvSpPr>
              <a:spLocks noChangeArrowheads="1"/>
            </p:cNvSpPr>
            <p:nvPr/>
          </p:nvSpPr>
          <p:spPr bwMode="auto">
            <a:xfrm>
              <a:off x="11205" y="8709"/>
              <a:ext cx="360" cy="240"/>
            </a:xfrm>
            <a:prstGeom prst="rect">
              <a:avLst/>
            </a:prstGeom>
            <a:solidFill>
              <a:srgbClr val="D6B698"/>
            </a:solidFill>
            <a:ln w="9525">
              <a:solidFill>
                <a:schemeClr val="tx1"/>
              </a:solidFill>
              <a:miter lim="800000"/>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109" name="Text Box 11"/>
            <p:cNvSpPr txBox="1">
              <a:spLocks noChangeArrowheads="1"/>
            </p:cNvSpPr>
            <p:nvPr/>
          </p:nvSpPr>
          <p:spPr bwMode="auto">
            <a:xfrm>
              <a:off x="11753" y="8589"/>
              <a:ext cx="2181"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kumimoji="0" lang="zh-CN" altLang="fr-FR" sz="1400" b="1" dirty="0">
                  <a:latin typeface="Arial" panose="020B0604020202020204" pitchFamily="34" charset="0"/>
                </a:rPr>
                <a:t>缺氧区</a:t>
              </a:r>
            </a:p>
          </p:txBody>
        </p:sp>
        <p:sp>
          <p:nvSpPr>
            <p:cNvPr id="110" name="Rectangle 7"/>
            <p:cNvSpPr>
              <a:spLocks noChangeArrowheads="1"/>
            </p:cNvSpPr>
            <p:nvPr/>
          </p:nvSpPr>
          <p:spPr bwMode="auto">
            <a:xfrm>
              <a:off x="11198" y="8216"/>
              <a:ext cx="360" cy="240"/>
            </a:xfrm>
            <a:prstGeom prst="rect">
              <a:avLst/>
            </a:prstGeom>
            <a:solidFill>
              <a:srgbClr val="FCE7BE"/>
            </a:solidFill>
            <a:ln w="9525">
              <a:solidFill>
                <a:schemeClr val="tx1"/>
              </a:solidFill>
              <a:miter lim="800000"/>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111" name="AutoShape 19"/>
            <p:cNvSpPr>
              <a:spLocks noChangeAspect="1" noChangeArrowheads="1"/>
            </p:cNvSpPr>
            <p:nvPr/>
          </p:nvSpPr>
          <p:spPr bwMode="auto">
            <a:xfrm>
              <a:off x="11232" y="9222"/>
              <a:ext cx="398" cy="158"/>
            </a:xfrm>
            <a:prstGeom prst="rightArrow">
              <a:avLst>
                <a:gd name="adj1" fmla="val 50000"/>
                <a:gd name="adj2" fmla="val 63095"/>
              </a:avLst>
            </a:prstGeom>
            <a:solidFill>
              <a:srgbClr val="2D82FF"/>
            </a:solidFill>
            <a:ln w="9525">
              <a:solidFill>
                <a:schemeClr val="tx1"/>
              </a:solidFill>
              <a:miter lim="800000"/>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112" name="Text Box 17"/>
            <p:cNvSpPr txBox="1">
              <a:spLocks noChangeArrowheads="1"/>
            </p:cNvSpPr>
            <p:nvPr/>
          </p:nvSpPr>
          <p:spPr bwMode="auto">
            <a:xfrm>
              <a:off x="11731" y="9057"/>
              <a:ext cx="2151"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kumimoji="0" lang="zh-CN" altLang="fr-FR" sz="1400" b="1" dirty="0">
                  <a:latin typeface="Arial" panose="020B0604020202020204" pitchFamily="34" charset="0"/>
                </a:rPr>
                <a:t>溶解物的运输</a:t>
              </a:r>
            </a:p>
          </p:txBody>
        </p:sp>
        <p:sp>
          <p:nvSpPr>
            <p:cNvPr id="113" name="AutoShape 16"/>
            <p:cNvSpPr>
              <a:spLocks noChangeAspect="1" noChangeArrowheads="1"/>
            </p:cNvSpPr>
            <p:nvPr/>
          </p:nvSpPr>
          <p:spPr bwMode="auto">
            <a:xfrm>
              <a:off x="11217" y="9655"/>
              <a:ext cx="398" cy="158"/>
            </a:xfrm>
            <a:prstGeom prst="rightArrow">
              <a:avLst>
                <a:gd name="adj1" fmla="val 50000"/>
                <a:gd name="adj2" fmla="val 63095"/>
              </a:avLst>
            </a:prstGeom>
            <a:solidFill>
              <a:srgbClr val="FF771B"/>
            </a:solidFill>
            <a:ln w="9525">
              <a:solidFill>
                <a:schemeClr val="tx1"/>
              </a:solidFill>
              <a:miter lim="800000"/>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endParaRPr kumimoji="0" lang="en-GB" altLang="zh-CN" sz="1800">
                <a:latin typeface="Arial" panose="020B0604020202020204" pitchFamily="34" charset="0"/>
              </a:endParaRPr>
            </a:p>
          </p:txBody>
        </p:sp>
        <p:sp>
          <p:nvSpPr>
            <p:cNvPr id="114" name="Text Box 18"/>
            <p:cNvSpPr txBox="1">
              <a:spLocks noChangeArrowheads="1"/>
            </p:cNvSpPr>
            <p:nvPr/>
          </p:nvSpPr>
          <p:spPr bwMode="auto">
            <a:xfrm>
              <a:off x="11660" y="9488"/>
              <a:ext cx="2286"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kumimoji="0" lang="zh-CN" altLang="fr-FR" sz="1400" b="1" dirty="0">
                  <a:latin typeface="Arial" panose="020B0604020202020204" pitchFamily="34" charset="0"/>
                </a:rPr>
                <a:t>微粒物质的运输</a:t>
              </a:r>
            </a:p>
          </p:txBody>
        </p:sp>
        <p:sp>
          <p:nvSpPr>
            <p:cNvPr id="115" name="Text Box 10"/>
            <p:cNvSpPr txBox="1">
              <a:spLocks noChangeArrowheads="1"/>
            </p:cNvSpPr>
            <p:nvPr/>
          </p:nvSpPr>
          <p:spPr bwMode="auto">
            <a:xfrm>
              <a:off x="11646" y="8068"/>
              <a:ext cx="2573" cy="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kumimoji="0" lang="zh-CN" altLang="fr-FR" sz="1400" b="1" dirty="0">
                  <a:latin typeface="Arial" panose="020B0604020202020204" pitchFamily="34" charset="0"/>
                </a:rPr>
                <a:t>有氧和部分缺氧区 </a:t>
              </a:r>
            </a:p>
          </p:txBody>
        </p:sp>
      </p:grpSp>
      <p:sp>
        <p:nvSpPr>
          <p:cNvPr id="116" name="任意多边形: 形状 102"/>
          <p:cNvSpPr/>
          <p:nvPr/>
        </p:nvSpPr>
        <p:spPr>
          <a:xfrm>
            <a:off x="4966431" y="4355015"/>
            <a:ext cx="45719" cy="1665263"/>
          </a:xfrm>
          <a:custGeom>
            <a:avLst/>
            <a:gdLst>
              <a:gd name="connsiteX0" fmla="*/ 27 w 66325"/>
              <a:gd name="connsiteY0" fmla="*/ 184696 h 1409122"/>
              <a:gd name="connsiteX1" fmla="*/ 62020 w 66325"/>
              <a:gd name="connsiteY1" fmla="*/ 1409063 h 1409122"/>
              <a:gd name="connsiteX2" fmla="*/ 54271 w 66325"/>
              <a:gd name="connsiteY2" fmla="*/ 130452 h 1409122"/>
              <a:gd name="connsiteX3" fmla="*/ 27 w 66325"/>
              <a:gd name="connsiteY3" fmla="*/ 184696 h 1409122"/>
            </a:gdLst>
            <a:ahLst/>
            <a:cxnLst>
              <a:cxn ang="0">
                <a:pos x="connsiteX0" y="connsiteY0"/>
              </a:cxn>
              <a:cxn ang="0">
                <a:pos x="connsiteX1" y="connsiteY1"/>
              </a:cxn>
              <a:cxn ang="0">
                <a:pos x="connsiteX2" y="connsiteY2"/>
              </a:cxn>
              <a:cxn ang="0">
                <a:pos x="connsiteX3" y="connsiteY3"/>
              </a:cxn>
            </a:cxnLst>
            <a:rect l="l" t="t" r="r" b="b"/>
            <a:pathLst>
              <a:path w="66325" h="1409122">
                <a:moveTo>
                  <a:pt x="27" y="184696"/>
                </a:moveTo>
                <a:cubicBezTo>
                  <a:pt x="1318" y="397798"/>
                  <a:pt x="52979" y="1418104"/>
                  <a:pt x="62020" y="1409063"/>
                </a:cubicBezTo>
                <a:cubicBezTo>
                  <a:pt x="71061" y="1400022"/>
                  <a:pt x="64603" y="331930"/>
                  <a:pt x="54271" y="130452"/>
                </a:cubicBezTo>
                <a:cubicBezTo>
                  <a:pt x="43939" y="-71026"/>
                  <a:pt x="-1264" y="-28406"/>
                  <a:pt x="27" y="184696"/>
                </a:cubicBezTo>
                <a:close/>
              </a:path>
            </a:pathLst>
          </a:custGeom>
          <a:ln w="1270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17" name="文本框 108"/>
          <p:cNvSpPr txBox="1"/>
          <p:nvPr/>
        </p:nvSpPr>
        <p:spPr>
          <a:xfrm>
            <a:off x="5262558" y="4634884"/>
            <a:ext cx="595035" cy="338554"/>
          </a:xfrm>
          <a:prstGeom prst="rect">
            <a:avLst/>
          </a:prstGeom>
          <a:noFill/>
        </p:spPr>
        <p:txBody>
          <a:bodyPr wrap="none" rtlCol="0">
            <a:spAutoFit/>
          </a:bodyPr>
          <a:lstStyle/>
          <a:p>
            <a:r>
              <a:rPr lang="zh-CN" altLang="en-US" sz="1600" dirty="0">
                <a:solidFill>
                  <a:srgbClr val="0070C0"/>
                </a:solidFill>
                <a:latin typeface="黑体" panose="02010609060101010101" pitchFamily="49" charset="-122"/>
                <a:ea typeface="黑体" panose="02010609060101010101" pitchFamily="49" charset="-122"/>
              </a:rPr>
              <a:t>探针</a:t>
            </a:r>
          </a:p>
        </p:txBody>
      </p:sp>
      <p:sp>
        <p:nvSpPr>
          <p:cNvPr id="118" name="Text Box 8"/>
          <p:cNvSpPr txBox="1">
            <a:spLocks noChangeArrowheads="1"/>
          </p:cNvSpPr>
          <p:nvPr/>
        </p:nvSpPr>
        <p:spPr bwMode="auto">
          <a:xfrm>
            <a:off x="4054736" y="5855028"/>
            <a:ext cx="79701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kumimoji="0" lang="zh-CN" altLang="en-US" sz="1600" dirty="0">
                <a:latin typeface="Arial" panose="020B0604020202020204" pitchFamily="34" charset="0"/>
              </a:rPr>
              <a:t>沉积物</a:t>
            </a:r>
            <a:endParaRPr kumimoji="0" lang="zh-CN" altLang="fr-FR" sz="1600" dirty="0">
              <a:latin typeface="Arial" panose="020B0604020202020204" pitchFamily="34" charset="0"/>
            </a:endParaRPr>
          </a:p>
        </p:txBody>
      </p:sp>
      <p:cxnSp>
        <p:nvCxnSpPr>
          <p:cNvPr id="119" name="直接箭头连接符 118"/>
          <p:cNvCxnSpPr/>
          <p:nvPr/>
        </p:nvCxnSpPr>
        <p:spPr>
          <a:xfrm flipH="1">
            <a:off x="5008619" y="4800133"/>
            <a:ext cx="354641" cy="5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任意形状 2"/>
          <p:cNvSpPr/>
          <p:nvPr/>
        </p:nvSpPr>
        <p:spPr>
          <a:xfrm>
            <a:off x="4988859" y="3656822"/>
            <a:ext cx="470647" cy="712694"/>
          </a:xfrm>
          <a:custGeom>
            <a:avLst/>
            <a:gdLst>
              <a:gd name="connsiteX0" fmla="*/ 0 w 470647"/>
              <a:gd name="connsiteY0" fmla="*/ 712694 h 712694"/>
              <a:gd name="connsiteX1" fmla="*/ 53788 w 470647"/>
              <a:gd name="connsiteY1" fmla="*/ 672353 h 712694"/>
              <a:gd name="connsiteX2" fmla="*/ 80682 w 470647"/>
              <a:gd name="connsiteY2" fmla="*/ 632011 h 712694"/>
              <a:gd name="connsiteX3" fmla="*/ 121023 w 470647"/>
              <a:gd name="connsiteY3" fmla="*/ 591670 h 712694"/>
              <a:gd name="connsiteX4" fmla="*/ 174812 w 470647"/>
              <a:gd name="connsiteY4" fmla="*/ 524435 h 712694"/>
              <a:gd name="connsiteX5" fmla="*/ 215153 w 470647"/>
              <a:gd name="connsiteY5" fmla="*/ 510988 h 712694"/>
              <a:gd name="connsiteX6" fmla="*/ 268941 w 470647"/>
              <a:gd name="connsiteY6" fmla="*/ 430306 h 712694"/>
              <a:gd name="connsiteX7" fmla="*/ 282388 w 470647"/>
              <a:gd name="connsiteY7" fmla="*/ 389964 h 712694"/>
              <a:gd name="connsiteX8" fmla="*/ 322729 w 470647"/>
              <a:gd name="connsiteY8" fmla="*/ 363070 h 712694"/>
              <a:gd name="connsiteX9" fmla="*/ 403412 w 470647"/>
              <a:gd name="connsiteY9" fmla="*/ 255494 h 712694"/>
              <a:gd name="connsiteX10" fmla="*/ 416859 w 470647"/>
              <a:gd name="connsiteY10" fmla="*/ 215153 h 712694"/>
              <a:gd name="connsiteX11" fmla="*/ 470647 w 470647"/>
              <a:gd name="connsiteY11" fmla="*/ 94129 h 712694"/>
              <a:gd name="connsiteX12" fmla="*/ 470647 w 470647"/>
              <a:gd name="connsiteY12" fmla="*/ 0 h 71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647" h="712694">
                <a:moveTo>
                  <a:pt x="0" y="712694"/>
                </a:moveTo>
                <a:cubicBezTo>
                  <a:pt x="17929" y="699247"/>
                  <a:pt x="37941" y="688201"/>
                  <a:pt x="53788" y="672353"/>
                </a:cubicBezTo>
                <a:cubicBezTo>
                  <a:pt x="65216" y="660925"/>
                  <a:pt x="70336" y="644427"/>
                  <a:pt x="80682" y="632011"/>
                </a:cubicBezTo>
                <a:cubicBezTo>
                  <a:pt x="92856" y="617402"/>
                  <a:pt x="108849" y="606279"/>
                  <a:pt x="121023" y="591670"/>
                </a:cubicBezTo>
                <a:cubicBezTo>
                  <a:pt x="139348" y="569680"/>
                  <a:pt x="148728" y="540085"/>
                  <a:pt x="174812" y="524435"/>
                </a:cubicBezTo>
                <a:cubicBezTo>
                  <a:pt x="186966" y="517142"/>
                  <a:pt x="201706" y="515470"/>
                  <a:pt x="215153" y="510988"/>
                </a:cubicBezTo>
                <a:cubicBezTo>
                  <a:pt x="233082" y="484094"/>
                  <a:pt x="258720" y="460970"/>
                  <a:pt x="268941" y="430306"/>
                </a:cubicBezTo>
                <a:cubicBezTo>
                  <a:pt x="273423" y="416859"/>
                  <a:pt x="273533" y="401033"/>
                  <a:pt x="282388" y="389964"/>
                </a:cubicBezTo>
                <a:cubicBezTo>
                  <a:pt x="292484" y="377344"/>
                  <a:pt x="309282" y="372035"/>
                  <a:pt x="322729" y="363070"/>
                </a:cubicBezTo>
                <a:cubicBezTo>
                  <a:pt x="383550" y="271839"/>
                  <a:pt x="353661" y="305243"/>
                  <a:pt x="403412" y="255494"/>
                </a:cubicBezTo>
                <a:cubicBezTo>
                  <a:pt x="407894" y="242047"/>
                  <a:pt x="410520" y="227831"/>
                  <a:pt x="416859" y="215153"/>
                </a:cubicBezTo>
                <a:cubicBezTo>
                  <a:pt x="441232" y="166406"/>
                  <a:pt x="470647" y="163511"/>
                  <a:pt x="470647" y="94129"/>
                </a:cubicBezTo>
                <a:lnTo>
                  <a:pt x="470647" y="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zh-CN" altLang="en-US"/>
          </a:p>
        </p:txBody>
      </p:sp>
      <p:pic>
        <p:nvPicPr>
          <p:cNvPr id="121" name="图片 3"/>
          <p:cNvPicPr>
            <a:picLocks noChangeAspect="1"/>
          </p:cNvPicPr>
          <p:nvPr/>
        </p:nvPicPr>
        <p:blipFill>
          <a:blip r:embed="rId3"/>
          <a:stretch>
            <a:fillRect/>
          </a:stretch>
        </p:blipFill>
        <p:spPr>
          <a:xfrm>
            <a:off x="577215" y="836712"/>
            <a:ext cx="8208010" cy="3895725"/>
          </a:xfrm>
          <a:prstGeom prst="rect">
            <a:avLst/>
          </a:prstGeom>
          <a:noFill/>
          <a:ln w="9525">
            <a:noFill/>
          </a:ln>
        </p:spPr>
      </p:pic>
    </p:spTree>
    <p:extLst>
      <p:ext uri="{BB962C8B-B14F-4D97-AF65-F5344CB8AC3E}">
        <p14:creationId xmlns:p14="http://schemas.microsoft.com/office/powerpoint/2010/main" xmlns="" val="1537369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Users\sunzl\Desktop\DSCN6188.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824" r="6982"/>
          <a:stretch/>
        </p:blipFill>
        <p:spPr bwMode="auto">
          <a:xfrm>
            <a:off x="0" y="0"/>
            <a:ext cx="9250516" cy="687120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标题 1"/>
          <p:cNvSpPr>
            <a:spLocks noGrp="1"/>
          </p:cNvSpPr>
          <p:nvPr>
            <p:ph type="title"/>
          </p:nvPr>
        </p:nvSpPr>
        <p:spPr>
          <a:xfrm>
            <a:off x="116880" y="332656"/>
            <a:ext cx="9016756" cy="3240360"/>
          </a:xfrm>
        </p:spPr>
        <p:txBody>
          <a:bodyPr>
            <a:noAutofit/>
          </a:bodyPr>
          <a:lstStyle/>
          <a:p>
            <a:pPr algn="just"/>
            <a:r>
              <a:rPr lang="zh-CN" altLang="en-US" sz="3200" dirty="0">
                <a:solidFill>
                  <a:srgbClr val="FFFF00"/>
                </a:solidFill>
                <a:latin typeface="Times New Roman"/>
                <a:ea typeface="华文中宋" panose="02010600040101010101" pitchFamily="2" charset="-122"/>
                <a:cs typeface="Times New Roman"/>
              </a:rPr>
              <a:t>天然气</a:t>
            </a:r>
            <a:r>
              <a:rPr lang="zh-CN" altLang="en-US" sz="3200" dirty="0">
                <a:solidFill>
                  <a:srgbClr val="FFFF00"/>
                </a:solidFill>
                <a:latin typeface="华文中宋" panose="02010600040101010101" pitchFamily="2" charset="-122"/>
                <a:ea typeface="华文中宋" panose="02010600040101010101" pitchFamily="2" charset="-122"/>
              </a:rPr>
              <a:t>水合物是人类社会最有希望的新能源储备，而水合物的勘探和环境效应调查同时是各海洋强国高新科技的竞技场，我们相信在广大科研工作者的不懈努力下，我国终将这场竞争中获得胜利，并能经济、安全、环保地驾驭天然气水合物资源为人类造福！</a:t>
            </a:r>
          </a:p>
        </p:txBody>
      </p:sp>
    </p:spTree>
    <p:extLst>
      <p:ext uri="{BB962C8B-B14F-4D97-AF65-F5344CB8AC3E}">
        <p14:creationId xmlns:p14="http://schemas.microsoft.com/office/powerpoint/2010/main" xmlns="" val="259436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矩形 3"/>
          <p:cNvSpPr/>
          <p:nvPr>
            <p:custDataLst>
              <p:tags r:id="rId1"/>
            </p:custDataLst>
          </p:nvPr>
        </p:nvSpPr>
        <p:spPr>
          <a:xfrm>
            <a:off x="0" y="0"/>
            <a:ext cx="9144000" cy="2997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00B0F0"/>
              </a:solidFill>
            </a:endParaRPr>
          </a:p>
        </p:txBody>
      </p:sp>
      <p:sp>
        <p:nvSpPr>
          <p:cNvPr id="5" name="文本框 3"/>
          <p:cNvSpPr txBox="1">
            <a:spLocks noChangeArrowheads="1"/>
          </p:cNvSpPr>
          <p:nvPr>
            <p:custDataLst>
              <p:tags r:id="rId2"/>
            </p:custDataLst>
          </p:nvPr>
        </p:nvSpPr>
        <p:spPr bwMode="auto">
          <a:xfrm>
            <a:off x="1116013" y="1196752"/>
            <a:ext cx="7218362" cy="156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6000" dirty="0">
                <a:solidFill>
                  <a:srgbClr val="FFFFFF"/>
                </a:solidFill>
                <a:latin typeface="华文中宋" panose="02010600040101010101" pitchFamily="2" charset="-122"/>
                <a:ea typeface="华文中宋" panose="02010600040101010101" pitchFamily="2" charset="-122"/>
              </a:rPr>
              <a:t>请批评指正！</a:t>
            </a:r>
          </a:p>
        </p:txBody>
      </p:sp>
      <p:sp>
        <p:nvSpPr>
          <p:cNvPr id="6" name="KSO_Shape"/>
          <p:cNvSpPr>
            <a:spLocks/>
          </p:cNvSpPr>
          <p:nvPr/>
        </p:nvSpPr>
        <p:spPr bwMode="auto">
          <a:xfrm>
            <a:off x="2268538" y="4005263"/>
            <a:ext cx="1511374" cy="1724025"/>
          </a:xfrm>
          <a:custGeom>
            <a:avLst/>
            <a:gdLst>
              <a:gd name="T0" fmla="*/ 1 w 12269552"/>
              <a:gd name="T1" fmla="*/ 3 h 11753851"/>
              <a:gd name="T2" fmla="*/ 2 w 12269552"/>
              <a:gd name="T3" fmla="*/ 3 h 11753851"/>
              <a:gd name="T4" fmla="*/ 2 w 12269552"/>
              <a:gd name="T5" fmla="*/ 3 h 11753851"/>
              <a:gd name="T6" fmla="*/ 3 w 12269552"/>
              <a:gd name="T7" fmla="*/ 5 h 11753851"/>
              <a:gd name="T8" fmla="*/ 3 w 12269552"/>
              <a:gd name="T9" fmla="*/ 3 h 11753851"/>
              <a:gd name="T10" fmla="*/ 3 w 12269552"/>
              <a:gd name="T11" fmla="*/ 3 h 11753851"/>
              <a:gd name="T12" fmla="*/ 3 w 12269552"/>
              <a:gd name="T13" fmla="*/ 4 h 11753851"/>
              <a:gd name="T14" fmla="*/ 3 w 12269552"/>
              <a:gd name="T15" fmla="*/ 4 h 11753851"/>
              <a:gd name="T16" fmla="*/ 3 w 12269552"/>
              <a:gd name="T17" fmla="*/ 7 h 11753851"/>
              <a:gd name="T18" fmla="*/ 3 w 12269552"/>
              <a:gd name="T19" fmla="*/ 7 h 11753851"/>
              <a:gd name="T20" fmla="*/ 2 w 12269552"/>
              <a:gd name="T21" fmla="*/ 5 h 11753851"/>
              <a:gd name="T22" fmla="*/ 2 w 12269552"/>
              <a:gd name="T23" fmla="*/ 8 h 11753851"/>
              <a:gd name="T24" fmla="*/ 2 w 12269552"/>
              <a:gd name="T25" fmla="*/ 10 h 11753851"/>
              <a:gd name="T26" fmla="*/ 2 w 12269552"/>
              <a:gd name="T27" fmla="*/ 11 h 11753851"/>
              <a:gd name="T28" fmla="*/ 2 w 12269552"/>
              <a:gd name="T29" fmla="*/ 16 h 11753851"/>
              <a:gd name="T30" fmla="*/ 2 w 12269552"/>
              <a:gd name="T31" fmla="*/ 17 h 11753851"/>
              <a:gd name="T32" fmla="*/ 2 w 12269552"/>
              <a:gd name="T33" fmla="*/ 16 h 11753851"/>
              <a:gd name="T34" fmla="*/ 2 w 12269552"/>
              <a:gd name="T35" fmla="*/ 16 h 11753851"/>
              <a:gd name="T36" fmla="*/ 2 w 12269552"/>
              <a:gd name="T37" fmla="*/ 12 h 11753851"/>
              <a:gd name="T38" fmla="*/ 1 w 12269552"/>
              <a:gd name="T39" fmla="*/ 10 h 11753851"/>
              <a:gd name="T40" fmla="*/ 1 w 12269552"/>
              <a:gd name="T41" fmla="*/ 12 h 11753851"/>
              <a:gd name="T42" fmla="*/ 1 w 12269552"/>
              <a:gd name="T43" fmla="*/ 12 h 11753851"/>
              <a:gd name="T44" fmla="*/ 0 w 12269552"/>
              <a:gd name="T45" fmla="*/ 12 h 11753851"/>
              <a:gd name="T46" fmla="*/ 0 w 12269552"/>
              <a:gd name="T47" fmla="*/ 11 h 11753851"/>
              <a:gd name="T48" fmla="*/ 0 w 12269552"/>
              <a:gd name="T49" fmla="*/ 10 h 11753851"/>
              <a:gd name="T50" fmla="*/ 0 w 12269552"/>
              <a:gd name="T51" fmla="*/ 10 h 11753851"/>
              <a:gd name="T52" fmla="*/ 1 w 12269552"/>
              <a:gd name="T53" fmla="*/ 10 h 11753851"/>
              <a:gd name="T54" fmla="*/ 2 w 12269552"/>
              <a:gd name="T55" fmla="*/ 4 h 11753851"/>
              <a:gd name="T56" fmla="*/ 1 w 12269552"/>
              <a:gd name="T57" fmla="*/ 4 h 11753851"/>
              <a:gd name="T58" fmla="*/ 1 w 12269552"/>
              <a:gd name="T59" fmla="*/ 7 h 11753851"/>
              <a:gd name="T60" fmla="*/ 1 w 12269552"/>
              <a:gd name="T61" fmla="*/ 7 h 11753851"/>
              <a:gd name="T62" fmla="*/ 1 w 12269552"/>
              <a:gd name="T63" fmla="*/ 6 h 11753851"/>
              <a:gd name="T64" fmla="*/ 1 w 12269552"/>
              <a:gd name="T65" fmla="*/ 6 h 11753851"/>
              <a:gd name="T66" fmla="*/ 1 w 12269552"/>
              <a:gd name="T67" fmla="*/ 3 h 11753851"/>
              <a:gd name="T68" fmla="*/ 1 w 12269552"/>
              <a:gd name="T69" fmla="*/ 3 h 11753851"/>
              <a:gd name="T70" fmla="*/ 2 w 12269552"/>
              <a:gd name="T71" fmla="*/ 0 h 11753851"/>
              <a:gd name="T72" fmla="*/ 3 w 12269552"/>
              <a:gd name="T73" fmla="*/ 1 h 11753851"/>
              <a:gd name="T74" fmla="*/ 2 w 12269552"/>
              <a:gd name="T75" fmla="*/ 3 h 11753851"/>
              <a:gd name="T76" fmla="*/ 2 w 12269552"/>
              <a:gd name="T77" fmla="*/ 1 h 11753851"/>
              <a:gd name="T78" fmla="*/ 2 w 12269552"/>
              <a:gd name="T79" fmla="*/ 0 h 117538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269552" h="11753851">
                <a:moveTo>
                  <a:pt x="5478990" y="1790700"/>
                </a:moveTo>
                <a:cubicBezTo>
                  <a:pt x="7986505" y="1790700"/>
                  <a:pt x="7986505" y="1790700"/>
                  <a:pt x="7986505" y="1790700"/>
                </a:cubicBezTo>
                <a:cubicBezTo>
                  <a:pt x="8170440" y="1790700"/>
                  <a:pt x="8335605" y="1862026"/>
                  <a:pt x="8459480" y="1982155"/>
                </a:cubicBezTo>
                <a:cubicBezTo>
                  <a:pt x="10058584" y="3581364"/>
                  <a:pt x="10058584" y="3581364"/>
                  <a:pt x="10058584" y="3581364"/>
                </a:cubicBezTo>
                <a:cubicBezTo>
                  <a:pt x="11383663" y="2256197"/>
                  <a:pt x="11383663" y="2256197"/>
                  <a:pt x="11383663" y="2256197"/>
                </a:cubicBezTo>
                <a:cubicBezTo>
                  <a:pt x="11477507" y="2177363"/>
                  <a:pt x="11597628" y="2132315"/>
                  <a:pt x="11729010" y="2132315"/>
                </a:cubicBezTo>
                <a:cubicBezTo>
                  <a:pt x="12029311" y="2132315"/>
                  <a:pt x="12269552" y="2372572"/>
                  <a:pt x="12269552" y="2669139"/>
                </a:cubicBezTo>
                <a:cubicBezTo>
                  <a:pt x="12269552" y="2796776"/>
                  <a:pt x="12220753" y="2916904"/>
                  <a:pt x="12145678" y="3007000"/>
                </a:cubicBezTo>
                <a:cubicBezTo>
                  <a:pt x="10546573" y="4621226"/>
                  <a:pt x="10546573" y="4621226"/>
                  <a:pt x="10546573" y="4621226"/>
                </a:cubicBezTo>
                <a:cubicBezTo>
                  <a:pt x="10062338" y="5105494"/>
                  <a:pt x="9671946" y="4692552"/>
                  <a:pt x="9671946" y="4692552"/>
                </a:cubicBezTo>
                <a:cubicBezTo>
                  <a:pt x="8692213" y="3709001"/>
                  <a:pt x="8692213" y="3709001"/>
                  <a:pt x="8692213" y="3709001"/>
                </a:cubicBezTo>
                <a:cubicBezTo>
                  <a:pt x="7156923" y="5480895"/>
                  <a:pt x="7156923" y="5480895"/>
                  <a:pt x="7156923" y="5480895"/>
                </a:cubicBezTo>
                <a:cubicBezTo>
                  <a:pt x="8560831" y="6884896"/>
                  <a:pt x="8560831" y="6884896"/>
                  <a:pt x="8560831" y="6884896"/>
                </a:cubicBezTo>
                <a:cubicBezTo>
                  <a:pt x="8560831" y="6884896"/>
                  <a:pt x="8857379" y="7158939"/>
                  <a:pt x="8688459" y="7707025"/>
                </a:cubicBezTo>
                <a:cubicBezTo>
                  <a:pt x="7900169" y="11220781"/>
                  <a:pt x="7900169" y="11220781"/>
                  <a:pt x="7900169" y="11220781"/>
                </a:cubicBezTo>
                <a:cubicBezTo>
                  <a:pt x="7840108" y="11524856"/>
                  <a:pt x="7569837" y="11753851"/>
                  <a:pt x="7247013" y="11753851"/>
                </a:cubicBezTo>
                <a:cubicBezTo>
                  <a:pt x="6879144" y="11753851"/>
                  <a:pt x="6578843" y="11453530"/>
                  <a:pt x="6578843" y="11085637"/>
                </a:cubicBezTo>
                <a:cubicBezTo>
                  <a:pt x="6578843" y="11025572"/>
                  <a:pt x="6586351" y="10969262"/>
                  <a:pt x="6597612" y="10916706"/>
                </a:cubicBezTo>
                <a:cubicBezTo>
                  <a:pt x="7247013" y="8037378"/>
                  <a:pt x="7247013" y="8037378"/>
                  <a:pt x="7247013" y="8037378"/>
                </a:cubicBezTo>
                <a:cubicBezTo>
                  <a:pt x="5647909" y="6483216"/>
                  <a:pt x="5647909" y="6483216"/>
                  <a:pt x="5647909" y="6483216"/>
                </a:cubicBezTo>
                <a:cubicBezTo>
                  <a:pt x="4277784" y="8014854"/>
                  <a:pt x="4277784" y="8014854"/>
                  <a:pt x="4277784" y="8014854"/>
                </a:cubicBezTo>
                <a:cubicBezTo>
                  <a:pt x="4277784" y="8014854"/>
                  <a:pt x="4056312" y="8288897"/>
                  <a:pt x="3463217" y="8270127"/>
                </a:cubicBezTo>
                <a:cubicBezTo>
                  <a:pt x="681676" y="8273881"/>
                  <a:pt x="681676" y="8273881"/>
                  <a:pt x="681676" y="8273881"/>
                </a:cubicBezTo>
                <a:cubicBezTo>
                  <a:pt x="370114" y="8277635"/>
                  <a:pt x="88581" y="8067410"/>
                  <a:pt x="17260" y="7752073"/>
                </a:cubicBezTo>
                <a:cubicBezTo>
                  <a:pt x="-65323" y="7391688"/>
                  <a:pt x="156149" y="7038811"/>
                  <a:pt x="516511" y="6956222"/>
                </a:cubicBezTo>
                <a:cubicBezTo>
                  <a:pt x="572817" y="6944960"/>
                  <a:pt x="629124" y="6941206"/>
                  <a:pt x="685430" y="6941206"/>
                </a:cubicBezTo>
                <a:cubicBezTo>
                  <a:pt x="3080333" y="6948714"/>
                  <a:pt x="3080333" y="6948714"/>
                  <a:pt x="3080333" y="6948714"/>
                </a:cubicBezTo>
                <a:cubicBezTo>
                  <a:pt x="6623888" y="2841824"/>
                  <a:pt x="6623888" y="2841824"/>
                  <a:pt x="6623888" y="2841824"/>
                </a:cubicBezTo>
                <a:lnTo>
                  <a:pt x="5696708" y="2838070"/>
                </a:lnTo>
                <a:cubicBezTo>
                  <a:pt x="4086342" y="4696306"/>
                  <a:pt x="4086342" y="4696306"/>
                  <a:pt x="4086342" y="4696306"/>
                </a:cubicBezTo>
                <a:cubicBezTo>
                  <a:pt x="3992498" y="4812681"/>
                  <a:pt x="3849855" y="4884007"/>
                  <a:pt x="3688443" y="4884007"/>
                </a:cubicBezTo>
                <a:cubicBezTo>
                  <a:pt x="3399403" y="4884007"/>
                  <a:pt x="3166669" y="4651258"/>
                  <a:pt x="3166669" y="4365953"/>
                </a:cubicBezTo>
                <a:cubicBezTo>
                  <a:pt x="3166669" y="4208284"/>
                  <a:pt x="3234237" y="4069386"/>
                  <a:pt x="3343097" y="3975536"/>
                </a:cubicBezTo>
                <a:cubicBezTo>
                  <a:pt x="5077337" y="1978401"/>
                  <a:pt x="5077337" y="1978401"/>
                  <a:pt x="5077337" y="1978401"/>
                </a:cubicBezTo>
                <a:cubicBezTo>
                  <a:pt x="5171181" y="1862026"/>
                  <a:pt x="5313824" y="1790700"/>
                  <a:pt x="5478990" y="1790700"/>
                </a:cubicBezTo>
                <a:close/>
                <a:moveTo>
                  <a:pt x="9252509" y="0"/>
                </a:moveTo>
                <a:cubicBezTo>
                  <a:pt x="9823713" y="0"/>
                  <a:pt x="10286766" y="463053"/>
                  <a:pt x="10286766" y="1034257"/>
                </a:cubicBezTo>
                <a:cubicBezTo>
                  <a:pt x="10286766" y="1605461"/>
                  <a:pt x="9823713" y="2068514"/>
                  <a:pt x="9252509" y="2068514"/>
                </a:cubicBezTo>
                <a:cubicBezTo>
                  <a:pt x="8681305" y="2068514"/>
                  <a:pt x="8218252" y="1605461"/>
                  <a:pt x="8218252" y="1034257"/>
                </a:cubicBezTo>
                <a:cubicBezTo>
                  <a:pt x="8218252" y="463053"/>
                  <a:pt x="8681305" y="0"/>
                  <a:pt x="9252509" y="0"/>
                </a:cubicBezTo>
                <a:close/>
              </a:path>
            </a:pathLst>
          </a:custGeom>
          <a:solidFill>
            <a:srgbClr val="00206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nchorCtr="1"/>
          <a:lstStyle/>
          <a:p>
            <a:endParaRPr lang="zh-CN" altLang="en-US"/>
          </a:p>
        </p:txBody>
      </p:sp>
      <p:sp>
        <p:nvSpPr>
          <p:cNvPr id="7" name="MH_Other_2"/>
          <p:cNvSpPr/>
          <p:nvPr>
            <p:custDataLst>
              <p:tags r:id="rId3"/>
            </p:custDataLst>
          </p:nvPr>
        </p:nvSpPr>
        <p:spPr>
          <a:xfrm>
            <a:off x="1816100" y="4203700"/>
            <a:ext cx="7327900" cy="2162175"/>
          </a:xfrm>
          <a:custGeom>
            <a:avLst/>
            <a:gdLst>
              <a:gd name="connsiteX0" fmla="*/ 5506508 w 5506508"/>
              <a:gd name="connsiteY0" fmla="*/ 0 h 1908420"/>
              <a:gd name="connsiteX1" fmla="*/ 5502322 w 5506508"/>
              <a:gd name="connsiteY1" fmla="*/ 203089 h 1908420"/>
              <a:gd name="connsiteX2" fmla="*/ 611704 w 5506508"/>
              <a:gd name="connsiteY2" fmla="*/ 1725544 h 1908420"/>
              <a:gd name="connsiteX3" fmla="*/ 354366 w 5506508"/>
              <a:gd name="connsiteY3" fmla="*/ 1908420 h 1908420"/>
              <a:gd name="connsiteX4" fmla="*/ 0 w 5506508"/>
              <a:gd name="connsiteY4" fmla="*/ 1908420 h 1908420"/>
              <a:gd name="connsiteX5" fmla="*/ 210150 w 5506508"/>
              <a:gd name="connsiteY5" fmla="*/ 1715718 h 1908420"/>
              <a:gd name="connsiteX6" fmla="*/ 5506508 w 5506508"/>
              <a:gd name="connsiteY6" fmla="*/ 0 h 19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6508" h="1908420">
                <a:moveTo>
                  <a:pt x="5506508" y="0"/>
                </a:moveTo>
                <a:lnTo>
                  <a:pt x="5502322" y="203089"/>
                </a:lnTo>
                <a:cubicBezTo>
                  <a:pt x="3878015" y="453385"/>
                  <a:pt x="2003668" y="799377"/>
                  <a:pt x="611704" y="1725544"/>
                </a:cubicBezTo>
                <a:lnTo>
                  <a:pt x="354366" y="1908420"/>
                </a:lnTo>
                <a:lnTo>
                  <a:pt x="0" y="1908420"/>
                </a:lnTo>
                <a:lnTo>
                  <a:pt x="210150" y="1715718"/>
                </a:lnTo>
                <a:cubicBezTo>
                  <a:pt x="1477944" y="674536"/>
                  <a:pt x="4051972" y="199898"/>
                  <a:pt x="5506508" y="0"/>
                </a:cubicBezTo>
                <a:close/>
              </a:path>
            </a:pathLst>
          </a:custGeom>
          <a:solidFill>
            <a:srgbClr val="848484"/>
          </a:solidFill>
          <a:ln w="3175" cap="flat" cmpd="sng" algn="ctr">
            <a:noFill/>
            <a:prstDash val="solid"/>
            <a:miter lim="800000"/>
          </a:ln>
          <a:effectLst/>
        </p:spPr>
        <p:txBody>
          <a:bodyPr vert="eaVert" anchor="ctr"/>
          <a:lstStyle/>
          <a:p>
            <a:pPr algn="ctr" fontAlgn="auto">
              <a:spcBef>
                <a:spcPts val="0"/>
              </a:spcBef>
              <a:spcAft>
                <a:spcPts val="0"/>
              </a:spcAft>
              <a:defRPr/>
            </a:pPr>
            <a:endParaRPr lang="zh-CN" altLang="en-US" sz="2400" kern="0" dirty="0">
              <a:solidFill>
                <a:sysClr val="window" lastClr="FFFFFF"/>
              </a:solidFill>
              <a:ea typeface="宋体"/>
              <a:cs typeface="Arial" panose="020B0604020202020204" pitchFamily="34" charset="0"/>
            </a:endParaRPr>
          </a:p>
        </p:txBody>
      </p:sp>
      <p:pic>
        <p:nvPicPr>
          <p:cNvPr id="8" name="Picture 1" descr="C:\Users\sunzl\Documents\Tencent Files\28659381\Image\C2C\QEGC3[VL9(52Q_R8NT3032N.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453" r="10673"/>
          <a:stretch/>
        </p:blipFill>
        <p:spPr bwMode="auto">
          <a:xfrm>
            <a:off x="5662180" y="5656920"/>
            <a:ext cx="819689" cy="81509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E:\工作通知\所徽1.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06075" y="5654698"/>
            <a:ext cx="1296144" cy="89695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 descr="E:\工作通知\地调局局徽2015.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516216" y="5589240"/>
            <a:ext cx="975923" cy="972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08058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srcRect l="3633" t="82596" r="35016" b="-783"/>
          <a:stretch/>
        </p:blipFill>
        <p:spPr>
          <a:xfrm rot="16200000">
            <a:off x="-903768" y="2277490"/>
            <a:ext cx="3524903" cy="638262"/>
          </a:xfrm>
          <a:prstGeom prst="rect">
            <a:avLst/>
          </a:prstGeom>
        </p:spPr>
      </p:pic>
      <p:pic>
        <p:nvPicPr>
          <p:cNvPr id="10" name="图片 9"/>
          <p:cNvPicPr>
            <a:picLocks noChangeAspect="1"/>
          </p:cNvPicPr>
          <p:nvPr/>
        </p:nvPicPr>
        <p:blipFill rotWithShape="1">
          <a:blip r:embed="rId2"/>
          <a:srcRect l="1973" b="19835"/>
          <a:stretch/>
        </p:blipFill>
        <p:spPr>
          <a:xfrm>
            <a:off x="1403239" y="804026"/>
            <a:ext cx="7129201" cy="3561078"/>
          </a:xfrm>
          <a:prstGeom prst="rect">
            <a:avLst/>
          </a:prstGeom>
        </p:spPr>
      </p:pic>
    </p:spTree>
    <p:extLst>
      <p:ext uri="{BB962C8B-B14F-4D97-AF65-F5344CB8AC3E}">
        <p14:creationId xmlns:p14="http://schemas.microsoft.com/office/powerpoint/2010/main" xmlns="" val="448628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1158669"/>
            <a:ext cx="3816424" cy="5438683"/>
          </a:xfrm>
        </p:spPr>
        <p:txBody>
          <a:bodyPr>
            <a:noAutofit/>
          </a:bodyPr>
          <a:lstStyle/>
          <a:p>
            <a:r>
              <a:rPr lang="zh-CN" altLang="en-US" sz="2400" dirty="0">
                <a:latin typeface="Times New Roman" panose="02020603050405020304" pitchFamily="18" charset="0"/>
                <a:ea typeface="仿宋_GB2312" panose="02010609030101010101" pitchFamily="49" charset="-122"/>
                <a:cs typeface="Times New Roman" panose="02020603050405020304" pitchFamily="18" charset="0"/>
              </a:rPr>
              <a:t>清洁无污染，氢碳比更高，是建设低碳环保社会的需要；</a:t>
            </a:r>
            <a:endParaRPr lang="en-US" altLang="zh-CN" sz="2400" dirty="0">
              <a:latin typeface="Times New Roman" panose="02020603050405020304" pitchFamily="18" charset="0"/>
              <a:ea typeface="仿宋_GB2312" panose="02010609030101010101" pitchFamily="49" charset="-122"/>
              <a:cs typeface="Times New Roman" panose="02020603050405020304" pitchFamily="18" charset="0"/>
            </a:endParaRPr>
          </a:p>
          <a:p>
            <a:r>
              <a:rPr lang="zh-CN" altLang="en-US" sz="2400" dirty="0">
                <a:latin typeface="Times New Roman" panose="02020603050405020304" pitchFamily="18" charset="0"/>
                <a:ea typeface="仿宋_GB2312" panose="02010609030101010101" pitchFamily="49" charset="-122"/>
                <a:cs typeface="Times New Roman" panose="02020603050405020304" pitchFamily="18" charset="0"/>
              </a:rPr>
              <a:t>能量密度高，燃烧值为</a:t>
            </a:r>
            <a:r>
              <a:rPr lang="en-US" altLang="zh-CN" sz="2400" dirty="0">
                <a:latin typeface="Times New Roman" panose="02020603050405020304" pitchFamily="18" charset="0"/>
                <a:ea typeface="仿宋_GB2312" panose="02010609030101010101" pitchFamily="49" charset="-122"/>
                <a:cs typeface="Times New Roman" panose="02020603050405020304" pitchFamily="18" charset="0"/>
              </a:rPr>
              <a:t>55625KJ/Kg</a:t>
            </a:r>
            <a:r>
              <a:rPr lang="zh-CN" altLang="en-US" sz="2400" dirty="0">
                <a:latin typeface="Times New Roman" panose="02020603050405020304" pitchFamily="18" charset="0"/>
                <a:ea typeface="仿宋_GB2312" panose="02010609030101010101" pitchFamily="49" charset="-122"/>
                <a:cs typeface="Times New Roman" panose="02020603050405020304" pitchFamily="18" charset="0"/>
              </a:rPr>
              <a:t>，为常规天然气的</a:t>
            </a:r>
            <a:r>
              <a:rPr lang="en-US" altLang="zh-CN" sz="2400" dirty="0">
                <a:latin typeface="Times New Roman" panose="02020603050405020304" pitchFamily="18" charset="0"/>
                <a:ea typeface="仿宋_GB2312" panose="02010609030101010101" pitchFamily="49" charset="-122"/>
                <a:cs typeface="Times New Roman" panose="02020603050405020304" pitchFamily="18" charset="0"/>
              </a:rPr>
              <a:t>1.43</a:t>
            </a:r>
            <a:r>
              <a:rPr lang="zh-CN" altLang="en-US" sz="2400" dirty="0">
                <a:latin typeface="Times New Roman" panose="02020603050405020304" pitchFamily="18" charset="0"/>
                <a:ea typeface="仿宋_GB2312" panose="02010609030101010101" pitchFamily="49" charset="-122"/>
                <a:cs typeface="Times New Roman" panose="02020603050405020304" pitchFamily="18" charset="0"/>
              </a:rPr>
              <a:t>倍；</a:t>
            </a:r>
            <a:endParaRPr lang="en-US" altLang="zh-CN" sz="2400" dirty="0">
              <a:latin typeface="Times New Roman" panose="02020603050405020304" pitchFamily="18" charset="0"/>
              <a:ea typeface="仿宋_GB2312" panose="02010609030101010101" pitchFamily="49" charset="-122"/>
              <a:cs typeface="Times New Roman" panose="02020603050405020304" pitchFamily="18" charset="0"/>
            </a:endParaRPr>
          </a:p>
          <a:p>
            <a:r>
              <a:rPr lang="zh-CN" altLang="en-US" sz="2400" dirty="0">
                <a:latin typeface="Times New Roman" panose="02020603050405020304" pitchFamily="18" charset="0"/>
                <a:ea typeface="仿宋_GB2312" panose="02010609030101010101" pitchFamily="49" charset="-122"/>
                <a:cs typeface="Times New Roman" panose="02020603050405020304" pitchFamily="18" charset="0"/>
              </a:rPr>
              <a:t>资源潜力巨大，全球水合物中甲烷的含量是全球天然气资源量的</a:t>
            </a:r>
            <a:r>
              <a:rPr lang="en-US" altLang="zh-CN" sz="2400" dirty="0">
                <a:latin typeface="Times New Roman" panose="02020603050405020304" pitchFamily="18" charset="0"/>
                <a:ea typeface="仿宋_GB2312" panose="02010609030101010101" pitchFamily="49" charset="-122"/>
                <a:cs typeface="Times New Roman" panose="02020603050405020304" pitchFamily="18" charset="0"/>
              </a:rPr>
              <a:t>60</a:t>
            </a:r>
            <a:r>
              <a:rPr lang="zh-CN" altLang="en-US" sz="2400" dirty="0">
                <a:latin typeface="Times New Roman" panose="02020603050405020304" pitchFamily="18" charset="0"/>
                <a:ea typeface="仿宋_GB2312" panose="02010609030101010101" pitchFamily="49" charset="-122"/>
                <a:cs typeface="Times New Roman" panose="02020603050405020304" pitchFamily="18" charset="0"/>
              </a:rPr>
              <a:t>倍。仅我国南海水合物远景资源量就达到</a:t>
            </a:r>
            <a:r>
              <a:rPr lang="en-US" altLang="zh-CN" sz="2400" dirty="0">
                <a:latin typeface="Times New Roman" panose="02020603050405020304" pitchFamily="18" charset="0"/>
                <a:ea typeface="仿宋_GB2312" panose="02010609030101010101" pitchFamily="49" charset="-122"/>
                <a:cs typeface="Times New Roman" panose="02020603050405020304" pitchFamily="18" charset="0"/>
              </a:rPr>
              <a:t>700</a:t>
            </a:r>
            <a:r>
              <a:rPr lang="zh-CN" altLang="en-US" sz="2400" dirty="0">
                <a:latin typeface="Times New Roman" panose="02020603050405020304" pitchFamily="18" charset="0"/>
                <a:ea typeface="仿宋_GB2312" panose="02010609030101010101" pitchFamily="49" charset="-122"/>
                <a:cs typeface="Times New Roman" panose="02020603050405020304" pitchFamily="18" charset="0"/>
              </a:rPr>
              <a:t>多亿吨油当量，而整个波斯湾探明的油气储量不过</a:t>
            </a:r>
            <a:r>
              <a:rPr lang="en-US" altLang="zh-CN" sz="2400" dirty="0">
                <a:latin typeface="Times New Roman" panose="02020603050405020304" pitchFamily="18" charset="0"/>
                <a:ea typeface="仿宋_GB2312" panose="02010609030101010101" pitchFamily="49" charset="-122"/>
                <a:cs typeface="Times New Roman" panose="02020603050405020304" pitchFamily="18" charset="0"/>
              </a:rPr>
              <a:t>490</a:t>
            </a:r>
            <a:r>
              <a:rPr lang="zh-CN" altLang="en-US" sz="2400" dirty="0">
                <a:latin typeface="Times New Roman" panose="02020603050405020304" pitchFamily="18" charset="0"/>
                <a:ea typeface="仿宋_GB2312" panose="02010609030101010101" pitchFamily="49" charset="-122"/>
                <a:cs typeface="Times New Roman" panose="02020603050405020304" pitchFamily="18" charset="0"/>
              </a:rPr>
              <a:t>亿吨！</a:t>
            </a:r>
            <a:endParaRPr lang="en-US" altLang="zh-CN" sz="2400" dirty="0">
              <a:latin typeface="Times New Roman" panose="02020603050405020304" pitchFamily="18" charset="0"/>
              <a:ea typeface="仿宋_GB2312" panose="02010609030101010101" pitchFamily="49" charset="-122"/>
              <a:cs typeface="Times New Roman" panose="02020603050405020304" pitchFamily="18" charset="0"/>
            </a:endParaRPr>
          </a:p>
          <a:p>
            <a:endParaRPr lang="zh-CN" altLang="en-US" sz="2400" dirty="0">
              <a:latin typeface="Times New Roman" panose="02020603050405020304" pitchFamily="18" charset="0"/>
              <a:ea typeface="仿宋_GB2312" panose="02010609030101010101" pitchFamily="49" charset="-122"/>
              <a:cs typeface="Times New Roman" panose="02020603050405020304" pitchFamily="18" charset="0"/>
            </a:endParaRPr>
          </a:p>
        </p:txBody>
      </p:sp>
      <p:sp>
        <p:nvSpPr>
          <p:cNvPr id="5" name="标题 1"/>
          <p:cNvSpPr>
            <a:spLocks noGrp="1"/>
          </p:cNvSpPr>
          <p:nvPr>
            <p:ph type="title"/>
          </p:nvPr>
        </p:nvSpPr>
        <p:spPr>
          <a:xfrm>
            <a:off x="510074" y="0"/>
            <a:ext cx="8229600" cy="997496"/>
          </a:xfrm>
        </p:spPr>
        <p:txBody>
          <a:bodyPr/>
          <a:lstStyle/>
          <a:p>
            <a:r>
              <a:rPr lang="zh-CN" altLang="en-US" dirty="0">
                <a:solidFill>
                  <a:srgbClr val="92D050"/>
                </a:solidFill>
                <a:latin typeface="Times New Roman"/>
                <a:ea typeface="华文中宋" panose="02010600040101010101" pitchFamily="2" charset="-122"/>
                <a:cs typeface="Times New Roman"/>
              </a:rPr>
              <a:t>●</a:t>
            </a:r>
            <a:r>
              <a:rPr lang="zh-CN" altLang="en-US" dirty="0">
                <a:solidFill>
                  <a:srgbClr val="0070C0"/>
                </a:solidFill>
                <a:latin typeface="华文中宋" panose="02010600040101010101" pitchFamily="2" charset="-122"/>
                <a:ea typeface="华文中宋" panose="02010600040101010101" pitchFamily="2" charset="-122"/>
              </a:rPr>
              <a:t>水合物作为新能源的优势</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6875" t="16249" r="59375" b="8751"/>
          <a:stretch/>
        </p:blipFill>
        <p:spPr bwMode="auto">
          <a:xfrm>
            <a:off x="3976504" y="1340768"/>
            <a:ext cx="4808512" cy="47452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矩形 5"/>
          <p:cNvSpPr/>
          <p:nvPr/>
        </p:nvSpPr>
        <p:spPr>
          <a:xfrm>
            <a:off x="4932040" y="6237312"/>
            <a:ext cx="3418631" cy="369332"/>
          </a:xfrm>
          <a:prstGeom prst="rect">
            <a:avLst/>
          </a:prstGeom>
        </p:spPr>
        <p:txBody>
          <a:bodyPr wrap="square">
            <a:spAutoFit/>
          </a:bodyPr>
          <a:lstStyle/>
          <a:p>
            <a:pPr algn="ctr"/>
            <a:r>
              <a:rPr lang="zh-CN" altLang="en-US" dirty="0">
                <a:latin typeface="Times New Roman" panose="02020603050405020304" pitchFamily="18" charset="0"/>
                <a:cs typeface="Times New Roman" panose="02020603050405020304" pitchFamily="18" charset="0"/>
              </a:rPr>
              <a:t>全球一次能源的氢碳比</a:t>
            </a:r>
          </a:p>
        </p:txBody>
      </p:sp>
    </p:spTree>
    <p:extLst>
      <p:ext uri="{BB962C8B-B14F-4D97-AF65-F5344CB8AC3E}">
        <p14:creationId xmlns:p14="http://schemas.microsoft.com/office/powerpoint/2010/main" xmlns="" val="1790226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sunzl\Desktop\天然气水合物环境效应示意图2015-07-09.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4036" y="1988840"/>
            <a:ext cx="7164437" cy="3749005"/>
          </a:xfrm>
          <a:prstGeom prst="rect">
            <a:avLst/>
          </a:prstGeom>
          <a:noFill/>
          <a:ln>
            <a:noFill/>
          </a:ln>
        </p:spPr>
      </p:pic>
      <p:sp>
        <p:nvSpPr>
          <p:cNvPr id="5" name="矩形 4"/>
          <p:cNvSpPr/>
          <p:nvPr/>
        </p:nvSpPr>
        <p:spPr>
          <a:xfrm>
            <a:off x="1725935" y="6309320"/>
            <a:ext cx="5760640" cy="369332"/>
          </a:xfrm>
          <a:prstGeom prst="rect">
            <a:avLst/>
          </a:prstGeom>
        </p:spPr>
        <p:txBody>
          <a:bodyPr wrap="square">
            <a:spAutoFit/>
          </a:bodyPr>
          <a:lstStyle/>
          <a:p>
            <a:pPr algn="ctr"/>
            <a:r>
              <a:rPr lang="zh-CN" altLang="zh-CN" dirty="0">
                <a:latin typeface="Times New Roman" panose="02020603050405020304" pitchFamily="18" charset="0"/>
                <a:cs typeface="Times New Roman" panose="02020603050405020304" pitchFamily="18" charset="0"/>
              </a:rPr>
              <a:t>天然气水合物环境效应示意图</a:t>
            </a:r>
            <a:endParaRPr lang="zh-CN" altLang="en-US" dirty="0">
              <a:latin typeface="Times New Roman" panose="02020603050405020304" pitchFamily="18" charset="0"/>
              <a:cs typeface="Times New Roman" panose="02020603050405020304" pitchFamily="18" charset="0"/>
            </a:endParaRPr>
          </a:p>
        </p:txBody>
      </p:sp>
      <p:sp>
        <p:nvSpPr>
          <p:cNvPr id="6" name="标题 1"/>
          <p:cNvSpPr txBox="1">
            <a:spLocks/>
          </p:cNvSpPr>
          <p:nvPr/>
        </p:nvSpPr>
        <p:spPr>
          <a:xfrm>
            <a:off x="421196" y="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dirty="0">
                <a:solidFill>
                  <a:srgbClr val="92D050"/>
                </a:solidFill>
                <a:latin typeface="Times New Roman"/>
                <a:ea typeface="华文中宋" panose="02010600040101010101" pitchFamily="2" charset="-122"/>
                <a:cs typeface="Times New Roman"/>
              </a:rPr>
              <a:t>●</a:t>
            </a:r>
            <a:r>
              <a:rPr lang="zh-CN" altLang="en-US" dirty="0">
                <a:solidFill>
                  <a:srgbClr val="0070C0"/>
                </a:solidFill>
                <a:latin typeface="华文中宋" panose="02010600040101010101" pitchFamily="2" charset="-122"/>
                <a:ea typeface="华文中宋" panose="02010600040101010101" pitchFamily="2" charset="-122"/>
              </a:rPr>
              <a:t>水合物的环境效应</a:t>
            </a:r>
          </a:p>
        </p:txBody>
      </p:sp>
      <p:sp>
        <p:nvSpPr>
          <p:cNvPr id="2" name="矩形 1"/>
          <p:cNvSpPr/>
          <p:nvPr/>
        </p:nvSpPr>
        <p:spPr>
          <a:xfrm>
            <a:off x="179512" y="1124744"/>
            <a:ext cx="8856984" cy="707886"/>
          </a:xfrm>
          <a:prstGeom prst="rect">
            <a:avLst/>
          </a:prstGeom>
        </p:spPr>
        <p:txBody>
          <a:bodyPr wrap="square">
            <a:spAutoFit/>
          </a:bodyPr>
          <a:lstStyle/>
          <a:p>
            <a:r>
              <a:rPr lang="zh-CN" altLang="zh-CN" sz="2000" dirty="0">
                <a:latin typeface="Times New Roman" panose="02020603050405020304" pitchFamily="18" charset="0"/>
                <a:ea typeface="仿宋_GB2312" panose="02010609030101010101" pitchFamily="49" charset="-122"/>
                <a:cs typeface="Times New Roman" panose="02020603050405020304" pitchFamily="18" charset="0"/>
              </a:rPr>
              <a:t>环境效应（</a:t>
            </a:r>
            <a:r>
              <a:rPr lang="en-US" altLang="zh-CN" sz="2000" dirty="0">
                <a:latin typeface="Times New Roman" panose="02020603050405020304" pitchFamily="18" charset="0"/>
                <a:ea typeface="仿宋_GB2312" panose="02010609030101010101" pitchFamily="49" charset="-122"/>
                <a:cs typeface="Times New Roman" panose="02020603050405020304" pitchFamily="18" charset="0"/>
              </a:rPr>
              <a:t>environmental effect</a:t>
            </a:r>
            <a:r>
              <a:rPr lang="zh-CN" altLang="zh-CN" sz="2000" dirty="0">
                <a:latin typeface="Times New Roman" panose="02020603050405020304" pitchFamily="18" charset="0"/>
                <a:ea typeface="仿宋_GB2312" panose="02010609030101010101" pitchFamily="49" charset="-122"/>
                <a:cs typeface="Times New Roman" panose="02020603050405020304" pitchFamily="18" charset="0"/>
              </a:rPr>
              <a:t>）是指自然过程或者人类的生活和生产会对环境造成污染和破坏，从而导致环境系统的结构和功能发生变化的过程</a:t>
            </a:r>
            <a:r>
              <a:rPr lang="zh-CN" altLang="en-US" sz="2000" dirty="0">
                <a:latin typeface="Times New Roman" panose="02020603050405020304" pitchFamily="18" charset="0"/>
                <a:ea typeface="仿宋_GB2312" panose="02010609030101010101" pitchFamily="49" charset="-122"/>
                <a:cs typeface="Times New Roman" panose="02020603050405020304" pitchFamily="18" charset="0"/>
              </a:rPr>
              <a:t>。</a:t>
            </a:r>
          </a:p>
        </p:txBody>
      </p:sp>
    </p:spTree>
    <p:extLst>
      <p:ext uri="{BB962C8B-B14F-4D97-AF65-F5344CB8AC3E}">
        <p14:creationId xmlns:p14="http://schemas.microsoft.com/office/powerpoint/2010/main" xmlns="" val="237005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C:\Users\sunzl\AppData\Roaming\Tencent\Users\28659381\QQ\WinTemp\RichOle\])A6T((U$~NHKT{HP62_A14.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9615"/>
            <a:ext cx="4690078" cy="686761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任意多边形 6"/>
          <p:cNvSpPr/>
          <p:nvPr/>
        </p:nvSpPr>
        <p:spPr>
          <a:xfrm>
            <a:off x="2417197" y="922351"/>
            <a:ext cx="1930438" cy="310101"/>
          </a:xfrm>
          <a:custGeom>
            <a:avLst/>
            <a:gdLst>
              <a:gd name="connsiteX0" fmla="*/ 15902 w 1930438"/>
              <a:gd name="connsiteY0" fmla="*/ 270345 h 310101"/>
              <a:gd name="connsiteX1" fmla="*/ 620201 w 1930438"/>
              <a:gd name="connsiteY1" fmla="*/ 278296 h 310101"/>
              <a:gd name="connsiteX2" fmla="*/ 1598212 w 1930438"/>
              <a:gd name="connsiteY2" fmla="*/ 286247 h 310101"/>
              <a:gd name="connsiteX3" fmla="*/ 1637968 w 1930438"/>
              <a:gd name="connsiteY3" fmla="*/ 294199 h 310101"/>
              <a:gd name="connsiteX4" fmla="*/ 1709530 w 1930438"/>
              <a:gd name="connsiteY4" fmla="*/ 302150 h 310101"/>
              <a:gd name="connsiteX5" fmla="*/ 1773140 w 1930438"/>
              <a:gd name="connsiteY5" fmla="*/ 310101 h 310101"/>
              <a:gd name="connsiteX6" fmla="*/ 1892410 w 1930438"/>
              <a:gd name="connsiteY6" fmla="*/ 286247 h 310101"/>
              <a:gd name="connsiteX7" fmla="*/ 1908313 w 1930438"/>
              <a:gd name="connsiteY7" fmla="*/ 262393 h 310101"/>
              <a:gd name="connsiteX8" fmla="*/ 1924215 w 1930438"/>
              <a:gd name="connsiteY8" fmla="*/ 214686 h 310101"/>
              <a:gd name="connsiteX9" fmla="*/ 1916264 w 1930438"/>
              <a:gd name="connsiteY9" fmla="*/ 71562 h 310101"/>
              <a:gd name="connsiteX10" fmla="*/ 1900361 w 1930438"/>
              <a:gd name="connsiteY10" fmla="*/ 47708 h 310101"/>
              <a:gd name="connsiteX11" fmla="*/ 1868556 w 1930438"/>
              <a:gd name="connsiteY11" fmla="*/ 39757 h 310101"/>
              <a:gd name="connsiteX12" fmla="*/ 1844702 w 1930438"/>
              <a:gd name="connsiteY12" fmla="*/ 31806 h 310101"/>
              <a:gd name="connsiteX13" fmla="*/ 1470991 w 1930438"/>
              <a:gd name="connsiteY13" fmla="*/ 23854 h 310101"/>
              <a:gd name="connsiteX14" fmla="*/ 1407380 w 1930438"/>
              <a:gd name="connsiteY14" fmla="*/ 15903 h 310101"/>
              <a:gd name="connsiteX15" fmla="*/ 1351721 w 1930438"/>
              <a:gd name="connsiteY15" fmla="*/ 0 h 310101"/>
              <a:gd name="connsiteX16" fmla="*/ 55659 w 1930438"/>
              <a:gd name="connsiteY16" fmla="*/ 7952 h 310101"/>
              <a:gd name="connsiteX17" fmla="*/ 31805 w 1930438"/>
              <a:gd name="connsiteY17" fmla="*/ 23854 h 310101"/>
              <a:gd name="connsiteX18" fmla="*/ 15902 w 1930438"/>
              <a:gd name="connsiteY18" fmla="*/ 87465 h 310101"/>
              <a:gd name="connsiteX19" fmla="*/ 0 w 1930438"/>
              <a:gd name="connsiteY19" fmla="*/ 135172 h 310101"/>
              <a:gd name="connsiteX20" fmla="*/ 7951 w 1930438"/>
              <a:gd name="connsiteY20" fmla="*/ 230588 h 310101"/>
              <a:gd name="connsiteX21" fmla="*/ 15902 w 1930438"/>
              <a:gd name="connsiteY21" fmla="*/ 254442 h 310101"/>
              <a:gd name="connsiteX22" fmla="*/ 15902 w 1930438"/>
              <a:gd name="connsiteY22" fmla="*/ 270345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0438" h="310101">
                <a:moveTo>
                  <a:pt x="15902" y="270345"/>
                </a:moveTo>
                <a:cubicBezTo>
                  <a:pt x="250247" y="231284"/>
                  <a:pt x="6549" y="268757"/>
                  <a:pt x="620201" y="278296"/>
                </a:cubicBezTo>
                <a:lnTo>
                  <a:pt x="1598212" y="286247"/>
                </a:lnTo>
                <a:cubicBezTo>
                  <a:pt x="1611464" y="288898"/>
                  <a:pt x="1624589" y="292288"/>
                  <a:pt x="1637968" y="294199"/>
                </a:cubicBezTo>
                <a:cubicBezTo>
                  <a:pt x="1661728" y="297593"/>
                  <a:pt x="1685694" y="299346"/>
                  <a:pt x="1709530" y="302150"/>
                </a:cubicBezTo>
                <a:lnTo>
                  <a:pt x="1773140" y="310101"/>
                </a:lnTo>
                <a:cubicBezTo>
                  <a:pt x="1816863" y="306458"/>
                  <a:pt x="1860331" y="318326"/>
                  <a:pt x="1892410" y="286247"/>
                </a:cubicBezTo>
                <a:cubicBezTo>
                  <a:pt x="1899167" y="279490"/>
                  <a:pt x="1903012" y="270344"/>
                  <a:pt x="1908313" y="262393"/>
                </a:cubicBezTo>
                <a:lnTo>
                  <a:pt x="1924215" y="214686"/>
                </a:lnTo>
                <a:cubicBezTo>
                  <a:pt x="1939325" y="169356"/>
                  <a:pt x="1923021" y="118863"/>
                  <a:pt x="1916264" y="71562"/>
                </a:cubicBezTo>
                <a:cubicBezTo>
                  <a:pt x="1914913" y="62102"/>
                  <a:pt x="1908312" y="53009"/>
                  <a:pt x="1900361" y="47708"/>
                </a:cubicBezTo>
                <a:cubicBezTo>
                  <a:pt x="1891268" y="41646"/>
                  <a:pt x="1879063" y="42759"/>
                  <a:pt x="1868556" y="39757"/>
                </a:cubicBezTo>
                <a:cubicBezTo>
                  <a:pt x="1860497" y="37455"/>
                  <a:pt x="1853077" y="32141"/>
                  <a:pt x="1844702" y="31806"/>
                </a:cubicBezTo>
                <a:cubicBezTo>
                  <a:pt x="1720203" y="26826"/>
                  <a:pt x="1595561" y="26505"/>
                  <a:pt x="1470991" y="23854"/>
                </a:cubicBezTo>
                <a:cubicBezTo>
                  <a:pt x="1449787" y="21204"/>
                  <a:pt x="1428334" y="20094"/>
                  <a:pt x="1407380" y="15903"/>
                </a:cubicBezTo>
                <a:cubicBezTo>
                  <a:pt x="1388459" y="12119"/>
                  <a:pt x="1371016" y="113"/>
                  <a:pt x="1351721" y="0"/>
                </a:cubicBezTo>
                <a:lnTo>
                  <a:pt x="55659" y="7952"/>
                </a:lnTo>
                <a:cubicBezTo>
                  <a:pt x="47708" y="13253"/>
                  <a:pt x="37775" y="16392"/>
                  <a:pt x="31805" y="23854"/>
                </a:cubicBezTo>
                <a:cubicBezTo>
                  <a:pt x="25148" y="32175"/>
                  <a:pt x="16518" y="85208"/>
                  <a:pt x="15902" y="87465"/>
                </a:cubicBezTo>
                <a:cubicBezTo>
                  <a:pt x="11492" y="103637"/>
                  <a:pt x="0" y="135172"/>
                  <a:pt x="0" y="135172"/>
                </a:cubicBezTo>
                <a:cubicBezTo>
                  <a:pt x="2650" y="166977"/>
                  <a:pt x="3733" y="198952"/>
                  <a:pt x="7951" y="230588"/>
                </a:cubicBezTo>
                <a:cubicBezTo>
                  <a:pt x="9059" y="238896"/>
                  <a:pt x="9975" y="248515"/>
                  <a:pt x="15902" y="254442"/>
                </a:cubicBezTo>
                <a:cubicBezTo>
                  <a:pt x="24691" y="263231"/>
                  <a:pt x="36933" y="262393"/>
                  <a:pt x="15902" y="270345"/>
                </a:cubicBezTo>
                <a:close/>
              </a:path>
            </a:pathLst>
          </a:cu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12292" name="Picture 4" descr="C:\Users\sunzl\AppData\Roaming\Tencent\Users\28659381\QQ\WinTemp\RichOle\X}7)$TJTH[_4Q%GZWI0LM$N.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60032" y="84931"/>
            <a:ext cx="4215282" cy="4424189"/>
          </a:xfrm>
          <a:prstGeom prst="rect">
            <a:avLst/>
          </a:prstGeom>
          <a:noFill/>
          <a:extLst>
            <a:ext uri="{909E8E84-426E-40DD-AFC4-6F175D3DCCD1}">
              <a14:hiddenFill xmlns:a14="http://schemas.microsoft.com/office/drawing/2010/main" xmlns="">
                <a:solidFill>
                  <a:srgbClr val="FFFFFF"/>
                </a:solidFill>
              </a14:hiddenFill>
            </a:ext>
          </a:extLst>
        </p:spPr>
      </p:pic>
      <p:pic>
        <p:nvPicPr>
          <p:cNvPr id="12293" name="Picture 5" descr="d:\Users\sunzl\Desktop\eocene_faun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23457" y="3941675"/>
            <a:ext cx="3888432" cy="2916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23541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4" name="标题 1"/>
          <p:cNvSpPr txBox="1">
            <a:spLocks/>
          </p:cNvSpPr>
          <p:nvPr/>
        </p:nvSpPr>
        <p:spPr>
          <a:xfrm>
            <a:off x="421196" y="11663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600" dirty="0">
                <a:solidFill>
                  <a:srgbClr val="FF0000"/>
                </a:solidFill>
                <a:latin typeface="Times New Roman"/>
                <a:ea typeface="华文中宋" panose="02010600040101010101" pitchFamily="2" charset="-122"/>
                <a:cs typeface="Times New Roman"/>
              </a:rPr>
              <a:t>☆</a:t>
            </a:r>
            <a:r>
              <a:rPr lang="zh-CN" altLang="en-US" sz="3600" dirty="0">
                <a:solidFill>
                  <a:srgbClr val="0070C0"/>
                </a:solidFill>
                <a:latin typeface="华文中宋" panose="02010600040101010101" pitchFamily="2" charset="-122"/>
                <a:ea typeface="华文中宋" panose="02010600040101010101" pitchFamily="2" charset="-122"/>
              </a:rPr>
              <a:t>水合物的环境效应</a:t>
            </a:r>
            <a:r>
              <a:rPr lang="en-US" altLang="zh-CN" sz="3600" dirty="0">
                <a:solidFill>
                  <a:srgbClr val="0070C0"/>
                </a:solidFill>
                <a:latin typeface="华文中宋" panose="02010600040101010101" pitchFamily="2" charset="-122"/>
                <a:ea typeface="华文中宋" panose="02010600040101010101" pitchFamily="2" charset="-122"/>
              </a:rPr>
              <a:t>——</a:t>
            </a:r>
            <a:r>
              <a:rPr lang="zh-CN" altLang="en-US" sz="3600" dirty="0">
                <a:solidFill>
                  <a:srgbClr val="0070C0"/>
                </a:solidFill>
                <a:latin typeface="华文中宋" panose="02010600040101010101" pitchFamily="2" charset="-122"/>
                <a:ea typeface="华文中宋" panose="02010600040101010101" pitchFamily="2" charset="-122"/>
              </a:rPr>
              <a:t>化能自养合成生物群落</a:t>
            </a:r>
          </a:p>
        </p:txBody>
      </p:sp>
      <p:pic>
        <p:nvPicPr>
          <p:cNvPr id="5" name="图片 4" descr="C:\Users\sunzl\Desktop\冷泉生态群落图2015-06-30.jpg"/>
          <p:cNvPicPr/>
          <p:nvPr/>
        </p:nvPicPr>
        <p:blipFill rotWithShape="1">
          <a:blip r:embed="rId2" cstate="print">
            <a:extLst>
              <a:ext uri="{28A0092B-C50C-407E-A947-70E740481C1C}">
                <a14:useLocalDpi xmlns:a14="http://schemas.microsoft.com/office/drawing/2010/main" xmlns="" val="0"/>
              </a:ext>
            </a:extLst>
          </a:blip>
          <a:srcRect r="6008" b="3601"/>
          <a:stretch/>
        </p:blipFill>
        <p:spPr bwMode="auto">
          <a:xfrm>
            <a:off x="323528" y="1259632"/>
            <a:ext cx="8424936" cy="5184576"/>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47000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unzl\Desktop\201306181346507200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89728" y="73199"/>
            <a:ext cx="4378638" cy="338437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sunzl\Desktop\2010063017474002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4" y="3573016"/>
            <a:ext cx="4464496" cy="316835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图片 5"/>
          <p:cNvPicPr/>
          <p:nvPr/>
        </p:nvPicPr>
        <p:blipFill>
          <a:blip r:embed="rId4"/>
          <a:srcRect/>
          <a:stretch>
            <a:fillRect/>
          </a:stretch>
        </p:blipFill>
        <p:spPr bwMode="auto">
          <a:xfrm>
            <a:off x="107504" y="73199"/>
            <a:ext cx="4464496" cy="3384376"/>
          </a:xfrm>
          <a:prstGeom prst="rect">
            <a:avLst/>
          </a:prstGeom>
          <a:noFill/>
          <a:ln w="9525">
            <a:noFill/>
            <a:miter lim="800000"/>
            <a:headEnd/>
            <a:tailEnd/>
          </a:ln>
        </p:spPr>
      </p:pic>
      <p:pic>
        <p:nvPicPr>
          <p:cNvPr id="1026" name="Picture 2" descr="d:\Users\sunzl\Desktop\iceworm_small_macdonald.jpg"/>
          <p:cNvPicPr>
            <a:picLocks noGrp="1" noChangeAspect="1" noChangeArrowheads="1"/>
          </p:cNvPicPr>
          <p:nvPr>
            <p:ph idx="1"/>
          </p:nvPr>
        </p:nvPicPr>
        <p:blipFill rotWithShape="1">
          <a:blip r:embed="rId5">
            <a:extLst>
              <a:ext uri="{28A0092B-C50C-407E-A947-70E740481C1C}">
                <a14:useLocalDpi xmlns:a14="http://schemas.microsoft.com/office/drawing/2010/main" xmlns="" val="0"/>
              </a:ext>
            </a:extLst>
          </a:blip>
          <a:srcRect l="3886" r="4314"/>
          <a:stretch/>
        </p:blipFill>
        <p:spPr bwMode="auto">
          <a:xfrm>
            <a:off x="4689729" y="3573016"/>
            <a:ext cx="4378637" cy="32278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28056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0814111403"/>
  <p:tag name="MH_LIBRARY" val="GRAPHIC"/>
  <p:tag name="MH_ORDER" val="Rectangle 2"/>
</p:tagLst>
</file>

<file path=ppt/tags/tag2.xml><?xml version="1.0" encoding="utf-8"?>
<p:tagLst xmlns:a="http://schemas.openxmlformats.org/drawingml/2006/main" xmlns:r="http://schemas.openxmlformats.org/officeDocument/2006/relationships" xmlns:p="http://schemas.openxmlformats.org/presentationml/2006/main">
  <p:tag name="MH" val="20150814111403"/>
  <p:tag name="MH_LIBRARY" val="GRAPHIC"/>
  <p:tag name="MH_ORDER" val="文本框 3"/>
</p:tagLst>
</file>

<file path=ppt/tags/tag3.xml><?xml version="1.0" encoding="utf-8"?>
<p:tagLst xmlns:a="http://schemas.openxmlformats.org/drawingml/2006/main" xmlns:r="http://schemas.openxmlformats.org/officeDocument/2006/relationships" xmlns:p="http://schemas.openxmlformats.org/presentationml/2006/main">
  <p:tag name="MH" val="20150813175550"/>
  <p:tag name="MH_LIBRARY" val="GRAPHIC"/>
  <p:tag name="MH_TYPE" val="Other"/>
  <p:tag name="MH_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TotalTime>
  <Words>657</Words>
  <Application>Microsoft Office PowerPoint</Application>
  <PresentationFormat>全屏显示(4:3)</PresentationFormat>
  <Paragraphs>57</Paragraphs>
  <Slides>34</Slides>
  <Notes>0</Notes>
  <HiddenSlides>0</HiddenSlides>
  <MMClips>0</MMClips>
  <ScaleCrop>false</ScaleCrop>
  <HeadingPairs>
    <vt:vector size="4" baseType="variant">
      <vt:variant>
        <vt:lpstr>主题</vt:lpstr>
      </vt:variant>
      <vt:variant>
        <vt:i4>1</vt:i4>
      </vt:variant>
      <vt:variant>
        <vt:lpstr>幻灯片标题</vt:lpstr>
      </vt:variant>
      <vt:variant>
        <vt:i4>34</vt:i4>
      </vt:variant>
    </vt:vector>
  </HeadingPairs>
  <TitlesOfParts>
    <vt:vector size="35" baseType="lpstr">
      <vt:lpstr>Office 主题​​</vt:lpstr>
      <vt:lpstr>天然气水合物的环境效应与 资源探测简介</vt:lpstr>
      <vt:lpstr>●什么是水合物？</vt:lpstr>
      <vt:lpstr>●地球上有多少水合物？</vt:lpstr>
      <vt:lpstr>幻灯片 4</vt:lpstr>
      <vt:lpstr>●水合物作为新能源的优势</vt:lpstr>
      <vt:lpstr>幻灯片 6</vt:lpstr>
      <vt:lpstr>幻灯片 7</vt:lpstr>
      <vt:lpstr>幻灯片 8</vt:lpstr>
      <vt:lpstr>幻灯片 9</vt:lpstr>
      <vt:lpstr>幻灯片 10</vt:lpstr>
      <vt:lpstr>☆水合物的环境效应——引发海底地质灾害</vt:lpstr>
      <vt:lpstr>幻灯片 12</vt:lpstr>
      <vt:lpstr>幻灯片 13</vt:lpstr>
      <vt:lpstr>幻灯片 14</vt:lpstr>
      <vt:lpstr>幻灯片 15</vt:lpstr>
      <vt:lpstr>☆水合物的环境效应探测——海底直接识别标志</vt:lpstr>
      <vt:lpstr>幻灯片 17</vt:lpstr>
      <vt:lpstr>幻灯片 18</vt:lpstr>
      <vt:lpstr>幻灯片 19</vt:lpstr>
      <vt:lpstr>幻灯片 20</vt:lpstr>
      <vt:lpstr>幻灯片 21</vt:lpstr>
      <vt:lpstr>☆水合物的环境效应探测——地球化学识别标志</vt:lpstr>
      <vt:lpstr>☆水合物的环境效应探测——地球物理识别标志</vt:lpstr>
      <vt:lpstr>幻灯片 24</vt:lpstr>
      <vt:lpstr>幻灯片 25</vt:lpstr>
      <vt:lpstr>幻灯片 26</vt:lpstr>
      <vt:lpstr>幻灯片 27</vt:lpstr>
      <vt:lpstr>●如何在探测和开发水合物资源的时候管控环境风险？</vt:lpstr>
      <vt:lpstr>幻灯片 29</vt:lpstr>
      <vt:lpstr>幻灯片 30</vt:lpstr>
      <vt:lpstr>幻灯片 31</vt:lpstr>
      <vt:lpstr>幻灯片 32</vt:lpstr>
      <vt:lpstr>天然气水合物是人类社会最有希望的新能源储备，而水合物的勘探和环境效应调查同时是各海洋强国高新科技的竞技场，我们相信在广大科研工作者的不懈努力下，我国终将这场竞争中获得胜利，并能经济、安全、环保地驾驭天然气水合物资源为人类造福！</vt:lpstr>
      <vt:lpstr>幻灯片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天然气水合物的环境效应与探测</dc:title>
  <dc:creator>sunzl</dc:creator>
  <cp:lastModifiedBy>null</cp:lastModifiedBy>
  <cp:revision>62</cp:revision>
  <dcterms:created xsi:type="dcterms:W3CDTF">2017-03-19T13:01:03Z</dcterms:created>
  <dcterms:modified xsi:type="dcterms:W3CDTF">2017-05-23T07:24:38Z</dcterms:modified>
</cp:coreProperties>
</file>