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1" r:id="rId1"/>
  </p:sldMasterIdLst>
  <p:notesMasterIdLst>
    <p:notesMasterId r:id="rId59"/>
  </p:notesMasterIdLst>
  <p:sldIdLst>
    <p:sldId id="260" r:id="rId2"/>
    <p:sldId id="267" r:id="rId3"/>
    <p:sldId id="325" r:id="rId4"/>
    <p:sldId id="270" r:id="rId5"/>
    <p:sldId id="327" r:id="rId6"/>
    <p:sldId id="259" r:id="rId7"/>
    <p:sldId id="300" r:id="rId8"/>
    <p:sldId id="324" r:id="rId9"/>
    <p:sldId id="305" r:id="rId10"/>
    <p:sldId id="328" r:id="rId11"/>
    <p:sldId id="271" r:id="rId12"/>
    <p:sldId id="301" r:id="rId13"/>
    <p:sldId id="272" r:id="rId14"/>
    <p:sldId id="326" r:id="rId15"/>
    <p:sldId id="261" r:id="rId16"/>
    <p:sldId id="306" r:id="rId17"/>
    <p:sldId id="276" r:id="rId18"/>
    <p:sldId id="275" r:id="rId19"/>
    <p:sldId id="291" r:id="rId20"/>
    <p:sldId id="330" r:id="rId21"/>
    <p:sldId id="329" r:id="rId22"/>
    <p:sldId id="262" r:id="rId23"/>
    <p:sldId id="278" r:id="rId24"/>
    <p:sldId id="310" r:id="rId25"/>
    <p:sldId id="332" r:id="rId26"/>
    <p:sldId id="331" r:id="rId27"/>
    <p:sldId id="263" r:id="rId28"/>
    <p:sldId id="333" r:id="rId29"/>
    <p:sldId id="281" r:id="rId30"/>
    <p:sldId id="283" r:id="rId31"/>
    <p:sldId id="284" r:id="rId32"/>
    <p:sldId id="282" r:id="rId33"/>
    <p:sldId id="285" r:id="rId34"/>
    <p:sldId id="307" r:id="rId35"/>
    <p:sldId id="308" r:id="rId36"/>
    <p:sldId id="335" r:id="rId37"/>
    <p:sldId id="288" r:id="rId38"/>
    <p:sldId id="334" r:id="rId39"/>
    <p:sldId id="265" r:id="rId40"/>
    <p:sldId id="336" r:id="rId41"/>
    <p:sldId id="292" r:id="rId42"/>
    <p:sldId id="297" r:id="rId43"/>
    <p:sldId id="298" r:id="rId44"/>
    <p:sldId id="299" r:id="rId45"/>
    <p:sldId id="337" r:id="rId46"/>
    <p:sldId id="268" r:id="rId47"/>
    <p:sldId id="311" r:id="rId48"/>
    <p:sldId id="312" r:id="rId49"/>
    <p:sldId id="313" r:id="rId50"/>
    <p:sldId id="314" r:id="rId51"/>
    <p:sldId id="316" r:id="rId52"/>
    <p:sldId id="319" r:id="rId53"/>
    <p:sldId id="320" r:id="rId54"/>
    <p:sldId id="338" r:id="rId55"/>
    <p:sldId id="269" r:id="rId56"/>
    <p:sldId id="296" r:id="rId57"/>
    <p:sldId id="266" r:id="rId5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17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290" autoAdjust="0"/>
    <p:restoredTop sz="98879" autoAdjust="0"/>
  </p:normalViewPr>
  <p:slideViewPr>
    <p:cSldViewPr>
      <p:cViewPr>
        <p:scale>
          <a:sx n="75" d="100"/>
          <a:sy n="75" d="100"/>
        </p:scale>
        <p:origin x="-224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C9F6DEA6-C2C6-4EF7-BCF1-4FBE17B53EDF}" type="datetimeFigureOut">
              <a:rPr lang="zh-CN" altLang="en-US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131A98F0-7508-4675-A5D5-85307D2226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四幅图分别是四个超链接，点击图片播放</a:t>
            </a:r>
          </a:p>
        </p:txBody>
      </p:sp>
      <p:sp>
        <p:nvSpPr>
          <p:cNvPr id="757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AC2BDB-83A9-4748-B86E-60FA18C244AF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8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F0B0E6-2FAD-4566-A61C-B09216373967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22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08312A-C79B-492B-BD89-17C5568B8815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23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DBDFFB-3DA2-4A26-A38F-49EB0E97A3AF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27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DBDFFB-3DA2-4A26-A38F-49EB0E97A3AF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28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798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BD5033-9169-4CFA-B358-E92E989EDE83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29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图片为超链接 ，点击放映</a:t>
            </a:r>
          </a:p>
        </p:txBody>
      </p:sp>
      <p:sp>
        <p:nvSpPr>
          <p:cNvPr id="819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FC98FD-A86A-475B-95B6-9F234219219D}" type="slidenum">
              <a:rPr lang="zh-CN" altLang="en-US" smtClean="0">
                <a:latin typeface="Arial" pitchFamily="34" charset="0"/>
                <a:ea typeface="宋体" pitchFamily="2" charset="-122"/>
              </a:rPr>
              <a:pPr/>
              <a:t>53</a:t>
            </a:fld>
            <a:endParaRPr lang="zh-CN" altLang="en-US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圆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5/23/2017</a:t>
            </a:fld>
            <a:endParaRPr lang="en-US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38372D-90E5-4664-9089-D46E5ECE8C0B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511D9-586E-4524-98F9-731D518CC9E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98A1D3-8086-45FE-942F-87C63972C372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49586-B398-4E9D-8AF2-D1E0CF35F87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628775"/>
            <a:ext cx="6745288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684338"/>
            <a:ext cx="5526088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88" y="3284538"/>
            <a:ext cx="7038976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" y="4724400"/>
            <a:ext cx="656113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1720850"/>
            <a:ext cx="3611563" cy="61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1750" y="1268413"/>
            <a:ext cx="17018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7938"/>
            <a:ext cx="9144000" cy="150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5/23/2017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圆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2691F-1A3B-4E30-B9F0-7A6ADE64D924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72D0E657-528D-4F94-9F89-CA112005AA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2E8C0-9685-40C3-8FEE-EF209009B323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71223-02C6-404D-8DDF-238157E7670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E6F3F9-6856-4294-865F-7D62D921FF9D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96DF1-7A80-4B9E-8387-F3CD6630AAA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E9F6-E703-4BD8-861D-A5BECE633539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6DA58-C1BC-4F4C-8273-F557287E88C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B3138-3690-4750-83F1-F7645E9C182B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F72EB-8DFF-4EEE-9B5D-88D73FD9194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圆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A20AD3-C844-478D-97A5-591C57532604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F83BD-360E-433D-AC95-3265EF5015E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5AAD8E-07A9-4949-82D8-0572212986B8}" type="datetimeFigureOut">
              <a:rPr lang="zh-CN" altLang="en-US" smtClean="0"/>
              <a:pPr>
                <a:defRPr/>
              </a:pPr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EB6048B-6118-4CB5-B614-5CFBB3C2FF4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圆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5/23/2017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-36513" y="26988"/>
            <a:ext cx="9172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  <p:sldLayoutId id="2147484155" r:id="rId14"/>
    <p:sldLayoutId id="2147484156" r:id="rId15"/>
    <p:sldLayoutId id="2147484157" r:id="rId16"/>
    <p:sldLayoutId id="2147484158" r:id="rId17"/>
    <p:sldLayoutId id="2147484159" r:id="rId18"/>
    <p:sldLayoutId id="2147484160" r:id="rId19"/>
    <p:sldLayoutId id="2147484162" r:id="rId20"/>
    <p:sldLayoutId id="2147484163" r:id="rId21"/>
    <p:sldLayoutId id="2147484166" r:id="rId22"/>
    <p:sldLayoutId id="2147484167" r:id="rId23"/>
    <p:sldLayoutId id="2147484168" r:id="rId24"/>
    <p:sldLayoutId id="2147484169" r:id="rId25"/>
    <p:sldLayoutId id="2147484170" r:id="rId26"/>
    <p:sldLayoutId id="2147484172" r:id="rId27"/>
    <p:sldLayoutId id="2147484173" r:id="rId28"/>
    <p:sldLayoutId id="2147484176" r:id="rId29"/>
    <p:sldLayoutId id="2147484178" r:id="rId30"/>
    <p:sldLayoutId id="2147484179" r:id="rId31"/>
    <p:sldLayoutId id="2147484180" r:id="rId32"/>
    <p:sldLayoutId id="2147484181" r:id="rId33"/>
    <p:sldLayoutId id="2147484182" r:id="rId34"/>
    <p:sldLayoutId id="2147484183" r:id="rId35"/>
    <p:sldLayoutId id="2147484184" r:id="rId36"/>
    <p:sldLayoutId id="2147484185" r:id="rId37"/>
    <p:sldLayoutId id="2147484187" r:id="rId38"/>
    <p:sldLayoutId id="2147484189" r:id="rId39"/>
    <p:sldLayoutId id="2147484192" r:id="rId40"/>
    <p:sldLayoutId id="2147484193" r:id="rId41"/>
    <p:sldLayoutId id="2147484194" r:id="rId42"/>
    <p:sldLayoutId id="2147484195" r:id="rId43"/>
    <p:sldLayoutId id="2147484198" r:id="rId44"/>
    <p:sldLayoutId id="2147484199" r:id="rId45"/>
    <p:sldLayoutId id="2147484200" r:id="rId46"/>
    <p:sldLayoutId id="2147484201" r:id="rId47"/>
    <p:sldLayoutId id="2147484202" r:id="rId48"/>
    <p:sldLayoutId id="2147484203" r:id="rId49"/>
    <p:sldLayoutId id="2147484206" r:id="rId50"/>
    <p:sldLayoutId id="2147484207" r:id="rId51"/>
    <p:sldLayoutId id="2147484211" r:id="rId52"/>
    <p:sldLayoutId id="2147484212" r:id="rId53"/>
    <p:sldLayoutId id="2147484213" r:id="rId5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8.jpeg"/><Relationship Id="rId4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31041;&#36830;&#23665;&#27700;&#21512;&#29289;&#65288;&#28857;&#28779;&#65289;.avi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28023;&#24213;&#30002;&#28919;&#32701;&#27969;.mpg" TargetMode="External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9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4.gi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&#28023;&#24213;&#21407;&#20301;&#27979;&#35797;.mpg" TargetMode="External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0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hyperlink" Target="&#27700;&#21512;&#29289;&#28857;&#29123;-&#33337;&#19978;.mpg" TargetMode="External"/><Relationship Id="rId4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9.gif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3" Type="http://schemas.openxmlformats.org/officeDocument/2006/relationships/hyperlink" Target="Walenut%202.1%20big.mpeg" TargetMode="External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hyperlink" Target="Video--Qilian%20sample.wmv" TargetMode="External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hyperlink" Target="&#31041;&#36830;&#23665;&#27700;&#21512;&#29289;&#65288;&#28857;&#28779;&#65289;.av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20882;&#27873;.MOV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26.gif"/><Relationship Id="rId4" Type="http://schemas.openxmlformats.org/officeDocument/2006/relationships/hyperlink" Target="&#23721;&#24515;&#27700;&#21512;&#29289;&#20998;&#35299;.MOV" TargetMode="External"/><Relationship Id="rId9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副标题 2"/>
          <p:cNvSpPr>
            <a:spLocks noGrp="1"/>
          </p:cNvSpPr>
          <p:nvPr>
            <p:ph type="subTitle" idx="4294967295"/>
          </p:nvPr>
        </p:nvSpPr>
        <p:spPr bwMode="auto">
          <a:xfrm>
            <a:off x="3491880" y="5517232"/>
            <a:ext cx="2447925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2016.05.26</a:t>
            </a:r>
            <a:endParaRPr lang="zh-CN" alt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11760" y="2420888"/>
            <a:ext cx="4896544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解密“</a:t>
            </a:r>
            <a:r>
              <a:rPr lang="zh-CN" alt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可燃冰</a:t>
            </a:r>
            <a:r>
              <a:rPr lang="zh-CN" altLang="en-US" sz="6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”</a:t>
            </a:r>
            <a:endParaRPr lang="zh-CN" altLang="en-US" sz="6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2289423" y="3861048"/>
            <a:ext cx="4997129" cy="150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孟庆国</a:t>
            </a:r>
            <a:endParaRPr lang="en-US" altLang="zh-CN" sz="2400" b="1" dirty="0" smtClean="0">
              <a:latin typeface="华文新魏" pitchFamily="2" charset="-122"/>
              <a:ea typeface="华文新魏" pitchFamily="2" charset="-122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国土</a:t>
            </a:r>
            <a:r>
              <a:rPr lang="zh-CN" altLang="en-US" sz="2400" b="1" dirty="0">
                <a:latin typeface="华文新魏" pitchFamily="2" charset="-122"/>
                <a:ea typeface="华文新魏" pitchFamily="2" charset="-122"/>
              </a:rPr>
              <a:t>资源部天然气水合物重点</a:t>
            </a: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实验室</a:t>
            </a:r>
            <a:endParaRPr lang="en-US" altLang="zh-CN" sz="2400" b="1" dirty="0" smtClean="0">
              <a:latin typeface="华文新魏" pitchFamily="2" charset="-122"/>
              <a:ea typeface="华文新魏" pitchFamily="2" charset="-122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latin typeface="华文新魏" pitchFamily="2" charset="-122"/>
                <a:ea typeface="华文新魏" pitchFamily="2" charset="-122"/>
              </a:rPr>
              <a:t>中国地质调查局青岛海洋地质研究所</a:t>
            </a:r>
            <a:endParaRPr lang="zh-CN" altLang="en-US" sz="24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0"/>
            <a:ext cx="233975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" name="Picture 3" descr="C:\Documents and Settings\yang\桌面\未标题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93296"/>
            <a:ext cx="2255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“可燃冰”的组成和结构特点？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“可燃冰”的结构？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741363" y="1196975"/>
            <a:ext cx="6536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>
                <a:ea typeface="微软雅黑" pitchFamily="34" charset="-122"/>
              </a:rPr>
              <a:t>微观结构：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笼型结构，笼型水合物，笼型包合物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14" name="Picture 13" descr="Fig_1_hydrate_cavit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51520" y="1772816"/>
            <a:ext cx="2705885" cy="2495056"/>
          </a:xfrm>
          <a:prstGeom prst="rect">
            <a:avLst/>
          </a:prstGeom>
          <a:noFill/>
        </p:spPr>
      </p:pic>
      <p:pic>
        <p:nvPicPr>
          <p:cNvPr id="103425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273824"/>
            <a:ext cx="1584176" cy="1584176"/>
          </a:xfrm>
          <a:prstGeom prst="rect">
            <a:avLst/>
          </a:prstGeom>
          <a:noFill/>
        </p:spPr>
      </p:pic>
      <p:sp>
        <p:nvSpPr>
          <p:cNvPr id="19" name="椭圆形标注 18"/>
          <p:cNvSpPr/>
          <p:nvPr/>
        </p:nvSpPr>
        <p:spPr>
          <a:xfrm>
            <a:off x="2771800" y="4797152"/>
            <a:ext cx="3672408" cy="1368152"/>
          </a:xfrm>
          <a:prstGeom prst="wedgeEllipseCallout">
            <a:avLst>
              <a:gd name="adj1" fmla="val -60236"/>
              <a:gd name="adj2" fmla="val 5083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/>
              <a:t>“可燃冰” 都能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燃烧</a:t>
            </a:r>
            <a:r>
              <a:rPr lang="zh-CN" altLang="en-US" sz="2800" b="1" dirty="0" smtClean="0"/>
              <a:t>吗？</a:t>
            </a:r>
            <a:endParaRPr lang="zh-CN" altLang="en-US" sz="2800" b="1" dirty="0"/>
          </a:p>
        </p:txBody>
      </p:sp>
      <p:sp>
        <p:nvSpPr>
          <p:cNvPr id="22" name="圆角矩形标注 21"/>
          <p:cNvSpPr/>
          <p:nvPr/>
        </p:nvSpPr>
        <p:spPr>
          <a:xfrm>
            <a:off x="3995936" y="1916832"/>
            <a:ext cx="4824536" cy="1368152"/>
          </a:xfrm>
          <a:prstGeom prst="wedgeRoundRectCallout">
            <a:avLst>
              <a:gd name="adj1" fmla="val -89975"/>
              <a:gd name="adj2" fmla="val -499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FF00"/>
                </a:solidFill>
                <a:ea typeface="华文细黑" pitchFamily="2" charset="-122"/>
              </a:rPr>
              <a:t>“主体”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：水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-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水（氢键）</a:t>
            </a:r>
            <a:endParaRPr lang="en-US" altLang="zh-CN" sz="2400" dirty="0" smtClean="0">
              <a:solidFill>
                <a:schemeClr val="bg1"/>
              </a:solidFill>
              <a:ea typeface="华文细黑" pitchFamily="2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</a:t>
            </a: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水分子“笼子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”</a:t>
            </a:r>
            <a:endParaRPr lang="zh-CN" altLang="en-US" sz="2400" dirty="0" smtClean="0">
              <a:solidFill>
                <a:schemeClr val="bg1"/>
              </a:solidFill>
              <a:ea typeface="华文细黑" pitchFamily="2" charset="-122"/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3707904" y="3501008"/>
            <a:ext cx="5256584" cy="1224136"/>
          </a:xfrm>
          <a:prstGeom prst="wedgeRoundRectCallout">
            <a:avLst>
              <a:gd name="adj1" fmla="val -89120"/>
              <a:gd name="adj2" fmla="val -873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FF00"/>
                </a:solidFill>
                <a:ea typeface="华文细黑" pitchFamily="2" charset="-122"/>
              </a:rPr>
              <a:t>“客体”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：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CH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4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 C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6</a:t>
            </a:r>
            <a:r>
              <a:rPr lang="zh-CN" altLang="en-US" sz="2400" baseline="-250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C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3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8</a:t>
            </a:r>
            <a:r>
              <a:rPr lang="zh-CN" altLang="en-US" sz="2400" baseline="-250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</a:t>
            </a:r>
          </a:p>
          <a:p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    O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N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CO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H</a:t>
            </a:r>
            <a:r>
              <a:rPr lang="en-US" altLang="zh-CN" sz="2400" baseline="-25000" dirty="0" smtClean="0">
                <a:solidFill>
                  <a:schemeClr val="bg1"/>
                </a:solidFill>
                <a:ea typeface="华文细黑" pitchFamily="2" charset="-122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</a:rPr>
              <a:t>S</a:t>
            </a:r>
            <a:r>
              <a:rPr lang="zh-CN" altLang="en-US" sz="2400" dirty="0" smtClean="0">
                <a:solidFill>
                  <a:schemeClr val="bg1"/>
                </a:solidFill>
                <a:ea typeface="华文细黑" pitchFamily="2" charset="-122"/>
              </a:rPr>
              <a:t>、</a:t>
            </a:r>
            <a:r>
              <a:rPr lang="en-US" altLang="zh-CN" sz="2400" dirty="0" smtClean="0">
                <a:solidFill>
                  <a:schemeClr val="bg1"/>
                </a:solidFill>
                <a:ea typeface="华文细黑" pitchFamily="2" charset="-122"/>
                <a:sym typeface="Symbol" pitchFamily="18" charset="2"/>
              </a:rPr>
              <a:t>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“可燃冰”的结构？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2531" name="Picture 3" descr="Image of the two types of cavities unique to Structure H methane hydra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124744"/>
            <a:ext cx="3810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Image of the three types of cavities present in Structure I and II methane hydr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5334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2400" y="4149080"/>
            <a:ext cx="1292225" cy="33655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Small cage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978025" y="4149080"/>
            <a:ext cx="1300163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Large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sI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806825" y="4149080"/>
            <a:ext cx="1300163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Large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sII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711825" y="4149080"/>
            <a:ext cx="1300163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Large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421563" y="4149080"/>
            <a:ext cx="1539875" cy="58102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Medium cage</a:t>
            </a:r>
          </a:p>
          <a:p>
            <a:pPr>
              <a:defRPr/>
            </a:pPr>
            <a:r>
              <a:rPr lang="en-US" altLang="zh-CN" sz="1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幼圆" pitchFamily="49" charset="-122"/>
              </a:rPr>
              <a:t>For sH</a:t>
            </a: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7620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26670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44958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V="1">
            <a:off x="64008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8229600" y="3717032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5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561856"/>
            <a:ext cx="1296144" cy="1296144"/>
          </a:xfrm>
          <a:prstGeom prst="rect">
            <a:avLst/>
          </a:prstGeom>
          <a:noFill/>
        </p:spPr>
      </p:pic>
      <p:sp>
        <p:nvSpPr>
          <p:cNvPr id="21" name="椭圆形标注 20"/>
          <p:cNvSpPr/>
          <p:nvPr/>
        </p:nvSpPr>
        <p:spPr>
          <a:xfrm>
            <a:off x="2771800" y="4797152"/>
            <a:ext cx="4176464" cy="1656184"/>
          </a:xfrm>
          <a:prstGeom prst="wedgeEllipseCallout">
            <a:avLst>
              <a:gd name="adj1" fmla="val -65180"/>
              <a:gd name="adj2" fmla="val 3188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600" b="1" dirty="0" smtClean="0">
                <a:solidFill>
                  <a:srgbClr val="FF0000"/>
                </a:solidFill>
              </a:rPr>
              <a:t>“笼子”大小</a:t>
            </a:r>
            <a:r>
              <a:rPr lang="zh-CN" altLang="en-US" sz="2600" b="1" dirty="0" smtClean="0"/>
              <a:t>一样吗？包含的</a:t>
            </a:r>
            <a:r>
              <a:rPr lang="zh-CN" altLang="en-US" sz="2600" b="1" dirty="0" smtClean="0">
                <a:solidFill>
                  <a:srgbClr val="FF0000"/>
                </a:solidFill>
              </a:rPr>
              <a:t>分子大小</a:t>
            </a:r>
            <a:r>
              <a:rPr lang="zh-CN" altLang="en-US" sz="2600" b="1" dirty="0" smtClean="0"/>
              <a:t>相同吗？</a:t>
            </a:r>
            <a:endParaRPr lang="zh-CN" altLang="en-US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“可燃冰”的结构？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741363" y="1116013"/>
            <a:ext cx="5474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>
                <a:ea typeface="微软雅黑" pitchFamily="34" charset="-122"/>
              </a:rPr>
              <a:t>微观结构</a:t>
            </a:r>
            <a:r>
              <a:rPr lang="zh-CN" altLang="en-US" sz="2400" b="1" dirty="0" smtClean="0">
                <a:ea typeface="微软雅黑" pitchFamily="34" charset="-122"/>
              </a:rPr>
              <a:t>：</a:t>
            </a:r>
            <a:r>
              <a:rPr lang="en-US" altLang="zh-CN" sz="2400" b="1" dirty="0" smtClean="0">
                <a:solidFill>
                  <a:srgbClr val="0000FF"/>
                </a:solidFill>
                <a:ea typeface="微软雅黑" pitchFamily="34" charset="-122"/>
              </a:rPr>
              <a:t>I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型、</a:t>
            </a:r>
            <a:r>
              <a:rPr lang="en-US" altLang="zh-CN" sz="2400" b="1" dirty="0" smtClean="0">
                <a:solidFill>
                  <a:srgbClr val="0000FF"/>
                </a:solidFill>
                <a:ea typeface="微软雅黑" pitchFamily="34" charset="-122"/>
              </a:rPr>
              <a:t>II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型和</a:t>
            </a:r>
            <a:r>
              <a:rPr lang="en-US" altLang="zh-CN" sz="2400" b="1" dirty="0" smtClean="0">
                <a:solidFill>
                  <a:srgbClr val="0000FF"/>
                </a:solidFill>
                <a:ea typeface="微软雅黑" pitchFamily="34" charset="-122"/>
              </a:rPr>
              <a:t>H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型</a:t>
            </a:r>
            <a:r>
              <a:rPr lang="zh-CN" altLang="en-US" sz="2400" b="1" dirty="0" smtClean="0">
                <a:ea typeface="微软雅黑" pitchFamily="34" charset="-122"/>
              </a:rPr>
              <a:t>三</a:t>
            </a:r>
            <a:r>
              <a:rPr lang="zh-CN" altLang="en-US" sz="2400" b="1" dirty="0">
                <a:ea typeface="微软雅黑" pitchFamily="34" charset="-122"/>
              </a:rPr>
              <a:t>种</a:t>
            </a:r>
            <a:r>
              <a:rPr lang="zh-CN" altLang="en-US" sz="2400" b="1" dirty="0" smtClean="0">
                <a:ea typeface="微软雅黑" pitchFamily="34" charset="-122"/>
              </a:rPr>
              <a:t>微观结构</a:t>
            </a:r>
            <a:endParaRPr lang="en-US" altLang="zh-CN" sz="2400" b="1" dirty="0">
              <a:ea typeface="微软雅黑" pitchFamily="34" charset="-122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aphicFrame>
        <p:nvGraphicFramePr>
          <p:cNvPr id="21509" name="对象 3"/>
          <p:cNvGraphicFramePr>
            <a:graphicFrameLocks noChangeAspect="1"/>
          </p:cNvGraphicFramePr>
          <p:nvPr/>
        </p:nvGraphicFramePr>
        <p:xfrm>
          <a:off x="251520" y="1844824"/>
          <a:ext cx="6120680" cy="4714130"/>
        </p:xfrm>
        <a:graphic>
          <a:graphicData uri="http://schemas.openxmlformats.org/presentationml/2006/ole">
            <p:oleObj spid="_x0000_s21510" name="Document" r:id="rId3" imgW="3307830" imgH="2871177" progId="">
              <p:embed/>
            </p:oleObj>
          </a:graphicData>
        </a:graphic>
      </p:graphicFrame>
      <p:pic>
        <p:nvPicPr>
          <p:cNvPr id="21510" name="Picture 6" descr="C:\Users\mengqimg\Desktop\水合物科普ppt\小学生思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9957" y="1268760"/>
            <a:ext cx="1474043" cy="1417960"/>
          </a:xfrm>
          <a:prstGeom prst="rect">
            <a:avLst/>
          </a:prstGeom>
          <a:noFill/>
        </p:spPr>
      </p:pic>
      <p:sp>
        <p:nvSpPr>
          <p:cNvPr id="13" name="圆角矩形标注 12"/>
          <p:cNvSpPr/>
          <p:nvPr/>
        </p:nvSpPr>
        <p:spPr>
          <a:xfrm>
            <a:off x="6516216" y="3212976"/>
            <a:ext cx="2627784" cy="1224136"/>
          </a:xfrm>
          <a:prstGeom prst="wedgeRoundRectCallout">
            <a:avLst>
              <a:gd name="adj1" fmla="val -3840"/>
              <a:gd name="adj2" fmla="val -10334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为什么“可燃冰”会有不同的结构呢？</a:t>
            </a:r>
            <a:endParaRPr lang="zh-CN" altLang="en-US" sz="240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9"/>
            <a:ext cx="8229600" cy="79283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4227513"/>
            <a:ext cx="2824163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191000"/>
            <a:ext cx="25114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4224338"/>
            <a:ext cx="2932112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2771775" y="5788025"/>
            <a:ext cx="48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itchFamily="34" charset="-122"/>
              </a:rPr>
              <a:t>住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5834063" y="5749925"/>
            <a:ext cx="48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itchFamily="34" charset="-122"/>
              </a:rPr>
              <a:t>食</a:t>
            </a:r>
          </a:p>
        </p:txBody>
      </p:sp>
      <p:sp>
        <p:nvSpPr>
          <p:cNvPr id="25609" name="TextBox 12"/>
          <p:cNvSpPr txBox="1">
            <a:spLocks noChangeArrowheads="1"/>
          </p:cNvSpPr>
          <p:nvPr/>
        </p:nvSpPr>
        <p:spPr bwMode="auto">
          <a:xfrm>
            <a:off x="8445500" y="5721350"/>
            <a:ext cx="482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itchFamily="34" charset="-122"/>
              </a:rPr>
              <a:t>行</a:t>
            </a:r>
          </a:p>
        </p:txBody>
      </p:sp>
      <p:pic>
        <p:nvPicPr>
          <p:cNvPr id="256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1890713"/>
            <a:ext cx="3631827" cy="218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88" y="10556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矩形 8"/>
          <p:cNvSpPr>
            <a:spLocks noChangeArrowheads="1"/>
          </p:cNvSpPr>
          <p:nvPr/>
        </p:nvSpPr>
        <p:spPr bwMode="auto">
          <a:xfrm>
            <a:off x="1331640" y="1340768"/>
            <a:ext cx="60805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能源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0000FF"/>
                </a:solidFill>
                <a:latin typeface="宋体" pitchFamily="2" charset="-122"/>
              </a:rPr>
              <a:t>能量高、分布广、埋藏浅、规模大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560" y="1988840"/>
            <a:ext cx="4891832" cy="2152700"/>
            <a:chOff x="942792" y="1341438"/>
            <a:chExt cx="6996456" cy="3232150"/>
          </a:xfrm>
        </p:grpSpPr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474788" y="2636838"/>
              <a:ext cx="587375" cy="587375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14" name="AutoShape 5"/>
            <p:cNvSpPr>
              <a:spLocks noChangeAspect="1" noChangeArrowheads="1"/>
            </p:cNvSpPr>
            <p:nvPr/>
          </p:nvSpPr>
          <p:spPr bwMode="auto">
            <a:xfrm>
              <a:off x="6659563" y="2708275"/>
              <a:ext cx="587375" cy="469900"/>
            </a:xfrm>
            <a:prstGeom prst="cube">
              <a:avLst>
                <a:gd name="adj" fmla="val 25000"/>
              </a:avLst>
            </a:prstGeom>
            <a:solidFill>
              <a:srgbClr val="0000FF"/>
            </a:soli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5" name="AutoShape 6"/>
            <p:cNvSpPr>
              <a:spLocks noChangeAspect="1" noChangeArrowheads="1"/>
            </p:cNvSpPr>
            <p:nvPr/>
          </p:nvSpPr>
          <p:spPr bwMode="auto">
            <a:xfrm>
              <a:off x="2843213" y="1341438"/>
              <a:ext cx="3232150" cy="323215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6083300" y="2636838"/>
              <a:ext cx="594259" cy="554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b="0">
                  <a:solidFill>
                    <a:srgbClr val="0000FF"/>
                  </a:solidFill>
                  <a:latin typeface="Times New Roman" pitchFamily="18" charset="0"/>
                  <a:ea typeface="幼圆" pitchFamily="49" charset="-122"/>
                </a:rPr>
                <a:t>＋</a:t>
              </a:r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942792" y="3213100"/>
              <a:ext cx="1584692" cy="1247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1 m</a:t>
              </a:r>
              <a: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3</a:t>
              </a:r>
              <a:b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</a:br>
              <a:r>
                <a:rPr lang="zh-CN" altLang="en-US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水合物</a:t>
              </a: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086315" y="3213100"/>
              <a:ext cx="1852933" cy="693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0.8 m</a:t>
              </a:r>
              <a: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3</a:t>
              </a:r>
              <a:r>
                <a:rPr lang="zh-CN" altLang="en-US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水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3451602" y="2638826"/>
              <a:ext cx="1584692" cy="1247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164 m</a:t>
              </a:r>
              <a: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3</a:t>
              </a:r>
              <a:br>
                <a:rPr lang="en-US" altLang="zh-CN" sz="2400" b="0" baseline="3000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</a:br>
              <a:r>
                <a:rPr lang="zh-CN" altLang="en-US" sz="2400" b="0" dirty="0">
                  <a:solidFill>
                    <a:srgbClr val="0000FF"/>
                  </a:solidFill>
                  <a:latin typeface="Times New Roman" pitchFamily="18" charset="0"/>
                  <a:ea typeface="华文细黑" pitchFamily="2" charset="-122"/>
                </a:rPr>
                <a:t>天然气</a:t>
              </a: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2195512" y="2636838"/>
              <a:ext cx="589673" cy="554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>
                  <a:solidFill>
                    <a:srgbClr val="0000FF"/>
                  </a:solidFill>
                  <a:latin typeface="Times New Roman" pitchFamily="18" charset="0"/>
                  <a:ea typeface="幼圆" pitchFamily="49" charset="-122"/>
                  <a:sym typeface="Symbol" pitchFamily="18" charset="2"/>
                </a:rPr>
                <a:t></a:t>
              </a:r>
              <a:endParaRPr lang="en-US" altLang="zh-CN">
                <a:solidFill>
                  <a:srgbClr val="0000FF"/>
                </a:solidFill>
                <a:latin typeface="Times New Roman" pitchFamily="18" charset="0"/>
                <a:ea typeface="幼圆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919163" y="1727200"/>
            <a:ext cx="7188200" cy="4767263"/>
            <a:chOff x="236" y="572"/>
            <a:chExt cx="5202" cy="3560"/>
          </a:xfrm>
        </p:grpSpPr>
        <p:sp>
          <p:nvSpPr>
            <p:cNvPr id="87" name="Rectangle 3"/>
            <p:cNvSpPr>
              <a:spLocks noChangeArrowheads="1"/>
            </p:cNvSpPr>
            <p:nvPr/>
          </p:nvSpPr>
          <p:spPr bwMode="auto">
            <a:xfrm>
              <a:off x="2326" y="3344"/>
              <a:ext cx="1164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8" name="Line 4"/>
            <p:cNvSpPr>
              <a:spLocks noChangeShapeType="1"/>
            </p:cNvSpPr>
            <p:nvPr/>
          </p:nvSpPr>
          <p:spPr bwMode="auto">
            <a:xfrm>
              <a:off x="575" y="913"/>
              <a:ext cx="2" cy="260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9" name="Line 5"/>
            <p:cNvSpPr>
              <a:spLocks noChangeShapeType="1"/>
            </p:cNvSpPr>
            <p:nvPr/>
          </p:nvSpPr>
          <p:spPr bwMode="auto">
            <a:xfrm>
              <a:off x="585" y="3511"/>
              <a:ext cx="4702" cy="1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 6"/>
            <p:cNvSpPr>
              <a:spLocks/>
            </p:cNvSpPr>
            <p:nvPr/>
          </p:nvSpPr>
          <p:spPr bwMode="auto">
            <a:xfrm>
              <a:off x="594" y="1105"/>
              <a:ext cx="4664" cy="2346"/>
            </a:xfrm>
            <a:custGeom>
              <a:avLst/>
              <a:gdLst>
                <a:gd name="T0" fmla="*/ 0 w 4031"/>
                <a:gd name="T1" fmla="*/ 1471 h 2059"/>
                <a:gd name="T2" fmla="*/ 168 w 4031"/>
                <a:gd name="T3" fmla="*/ 1311 h 2059"/>
                <a:gd name="T4" fmla="*/ 296 w 4031"/>
                <a:gd name="T5" fmla="*/ 1119 h 2059"/>
                <a:gd name="T6" fmla="*/ 400 w 4031"/>
                <a:gd name="T7" fmla="*/ 952 h 2059"/>
                <a:gd name="T8" fmla="*/ 496 w 4031"/>
                <a:gd name="T9" fmla="*/ 736 h 2059"/>
                <a:gd name="T10" fmla="*/ 592 w 4031"/>
                <a:gd name="T11" fmla="*/ 552 h 2059"/>
                <a:gd name="T12" fmla="*/ 736 w 4031"/>
                <a:gd name="T13" fmla="*/ 352 h 2059"/>
                <a:gd name="T14" fmla="*/ 840 w 4031"/>
                <a:gd name="T15" fmla="*/ 200 h 2059"/>
                <a:gd name="T16" fmla="*/ 976 w 4031"/>
                <a:gd name="T17" fmla="*/ 72 h 2059"/>
                <a:gd name="T18" fmla="*/ 1152 w 4031"/>
                <a:gd name="T19" fmla="*/ 0 h 2059"/>
                <a:gd name="T20" fmla="*/ 1328 w 4031"/>
                <a:gd name="T21" fmla="*/ 24 h 2059"/>
                <a:gd name="T22" fmla="*/ 1480 w 4031"/>
                <a:gd name="T23" fmla="*/ 128 h 2059"/>
                <a:gd name="T24" fmla="*/ 1656 w 4031"/>
                <a:gd name="T25" fmla="*/ 352 h 2059"/>
                <a:gd name="T26" fmla="*/ 1808 w 4031"/>
                <a:gd name="T27" fmla="*/ 624 h 2059"/>
                <a:gd name="T28" fmla="*/ 1968 w 4031"/>
                <a:gd name="T29" fmla="*/ 896 h 2059"/>
                <a:gd name="T30" fmla="*/ 2191 w 4031"/>
                <a:gd name="T31" fmla="*/ 1175 h 2059"/>
                <a:gd name="T32" fmla="*/ 2479 w 4031"/>
                <a:gd name="T33" fmla="*/ 1463 h 2059"/>
                <a:gd name="T34" fmla="*/ 2671 w 4031"/>
                <a:gd name="T35" fmla="*/ 1635 h 2059"/>
                <a:gd name="T36" fmla="*/ 2887 w 4031"/>
                <a:gd name="T37" fmla="*/ 1787 h 2059"/>
                <a:gd name="T38" fmla="*/ 3135 w 4031"/>
                <a:gd name="T39" fmla="*/ 1895 h 2059"/>
                <a:gd name="T40" fmla="*/ 3415 w 4031"/>
                <a:gd name="T41" fmla="*/ 1975 h 2059"/>
                <a:gd name="T42" fmla="*/ 3815 w 4031"/>
                <a:gd name="T43" fmla="*/ 2051 h 2059"/>
                <a:gd name="T44" fmla="*/ 4031 w 4031"/>
                <a:gd name="T45" fmla="*/ 2059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31" h="2059">
                  <a:moveTo>
                    <a:pt x="0" y="1471"/>
                  </a:moveTo>
                  <a:lnTo>
                    <a:pt x="168" y="1311"/>
                  </a:lnTo>
                  <a:lnTo>
                    <a:pt x="296" y="1119"/>
                  </a:lnTo>
                  <a:lnTo>
                    <a:pt x="400" y="952"/>
                  </a:lnTo>
                  <a:lnTo>
                    <a:pt x="496" y="736"/>
                  </a:lnTo>
                  <a:lnTo>
                    <a:pt x="592" y="552"/>
                  </a:lnTo>
                  <a:lnTo>
                    <a:pt x="736" y="352"/>
                  </a:lnTo>
                  <a:lnTo>
                    <a:pt x="840" y="200"/>
                  </a:lnTo>
                  <a:lnTo>
                    <a:pt x="976" y="72"/>
                  </a:lnTo>
                  <a:lnTo>
                    <a:pt x="1152" y="0"/>
                  </a:lnTo>
                  <a:lnTo>
                    <a:pt x="1328" y="24"/>
                  </a:lnTo>
                  <a:lnTo>
                    <a:pt x="1480" y="128"/>
                  </a:lnTo>
                  <a:lnTo>
                    <a:pt x="1656" y="352"/>
                  </a:lnTo>
                  <a:lnTo>
                    <a:pt x="1808" y="624"/>
                  </a:lnTo>
                  <a:lnTo>
                    <a:pt x="1968" y="896"/>
                  </a:lnTo>
                  <a:lnTo>
                    <a:pt x="2191" y="1175"/>
                  </a:lnTo>
                  <a:lnTo>
                    <a:pt x="2479" y="1463"/>
                  </a:lnTo>
                  <a:lnTo>
                    <a:pt x="2671" y="1635"/>
                  </a:lnTo>
                  <a:lnTo>
                    <a:pt x="2887" y="1787"/>
                  </a:lnTo>
                  <a:lnTo>
                    <a:pt x="3135" y="1895"/>
                  </a:lnTo>
                  <a:lnTo>
                    <a:pt x="3415" y="1975"/>
                  </a:lnTo>
                  <a:lnTo>
                    <a:pt x="3815" y="2051"/>
                  </a:lnTo>
                  <a:lnTo>
                    <a:pt x="4031" y="2059"/>
                  </a:lnTo>
                </a:path>
              </a:pathLst>
            </a:custGeom>
            <a:noFill/>
            <a:ln w="57150" cmpd="sng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7"/>
            <p:cNvSpPr>
              <a:spLocks/>
            </p:cNvSpPr>
            <p:nvPr/>
          </p:nvSpPr>
          <p:spPr bwMode="auto">
            <a:xfrm>
              <a:off x="1380" y="2016"/>
              <a:ext cx="3934" cy="1459"/>
            </a:xfrm>
            <a:custGeom>
              <a:avLst/>
              <a:gdLst>
                <a:gd name="T0" fmla="*/ 0 w 3399"/>
                <a:gd name="T1" fmla="*/ 1279 h 1279"/>
                <a:gd name="T2" fmla="*/ 184 w 3399"/>
                <a:gd name="T3" fmla="*/ 1231 h 1279"/>
                <a:gd name="T4" fmla="*/ 368 w 3399"/>
                <a:gd name="T5" fmla="*/ 1135 h 1279"/>
                <a:gd name="T6" fmla="*/ 496 w 3399"/>
                <a:gd name="T7" fmla="*/ 1039 h 1279"/>
                <a:gd name="T8" fmla="*/ 624 w 3399"/>
                <a:gd name="T9" fmla="*/ 935 h 1279"/>
                <a:gd name="T10" fmla="*/ 736 w 3399"/>
                <a:gd name="T11" fmla="*/ 791 h 1279"/>
                <a:gd name="T12" fmla="*/ 840 w 3399"/>
                <a:gd name="T13" fmla="*/ 647 h 1279"/>
                <a:gd name="T14" fmla="*/ 944 w 3399"/>
                <a:gd name="T15" fmla="*/ 455 h 1279"/>
                <a:gd name="T16" fmla="*/ 1016 w 3399"/>
                <a:gd name="T17" fmla="*/ 319 h 1279"/>
                <a:gd name="T18" fmla="*/ 1124 w 3399"/>
                <a:gd name="T19" fmla="*/ 164 h 1279"/>
                <a:gd name="T20" fmla="*/ 1128 w 3399"/>
                <a:gd name="T21" fmla="*/ 160 h 1279"/>
                <a:gd name="T22" fmla="*/ 1136 w 3399"/>
                <a:gd name="T23" fmla="*/ 152 h 1279"/>
                <a:gd name="T24" fmla="*/ 1152 w 3399"/>
                <a:gd name="T25" fmla="*/ 136 h 1279"/>
                <a:gd name="T26" fmla="*/ 1168 w 3399"/>
                <a:gd name="T27" fmla="*/ 120 h 1279"/>
                <a:gd name="T28" fmla="*/ 1184 w 3399"/>
                <a:gd name="T29" fmla="*/ 104 h 1279"/>
                <a:gd name="T30" fmla="*/ 1200 w 3399"/>
                <a:gd name="T31" fmla="*/ 88 h 1279"/>
                <a:gd name="T32" fmla="*/ 1212 w 3399"/>
                <a:gd name="T33" fmla="*/ 76 h 1279"/>
                <a:gd name="T34" fmla="*/ 1224 w 3399"/>
                <a:gd name="T35" fmla="*/ 68 h 1279"/>
                <a:gd name="T36" fmla="*/ 1244 w 3399"/>
                <a:gd name="T37" fmla="*/ 56 h 1279"/>
                <a:gd name="T38" fmla="*/ 1264 w 3399"/>
                <a:gd name="T39" fmla="*/ 44 h 1279"/>
                <a:gd name="T40" fmla="*/ 1280 w 3399"/>
                <a:gd name="T41" fmla="*/ 36 h 1279"/>
                <a:gd name="T42" fmla="*/ 1296 w 3399"/>
                <a:gd name="T43" fmla="*/ 32 h 1279"/>
                <a:gd name="T44" fmla="*/ 1308 w 3399"/>
                <a:gd name="T45" fmla="*/ 28 h 1279"/>
                <a:gd name="T46" fmla="*/ 1320 w 3399"/>
                <a:gd name="T47" fmla="*/ 24 h 1279"/>
                <a:gd name="T48" fmla="*/ 1324 w 3399"/>
                <a:gd name="T49" fmla="*/ 24 h 1279"/>
                <a:gd name="T50" fmla="*/ 1328 w 3399"/>
                <a:gd name="T51" fmla="*/ 24 h 1279"/>
                <a:gd name="T52" fmla="*/ 1455 w 3399"/>
                <a:gd name="T53" fmla="*/ 0 h 1279"/>
                <a:gd name="T54" fmla="*/ 1599 w 3399"/>
                <a:gd name="T55" fmla="*/ 32 h 1279"/>
                <a:gd name="T56" fmla="*/ 1703 w 3399"/>
                <a:gd name="T57" fmla="*/ 128 h 1279"/>
                <a:gd name="T58" fmla="*/ 1831 w 3399"/>
                <a:gd name="T59" fmla="*/ 279 h 1279"/>
                <a:gd name="T60" fmla="*/ 1959 w 3399"/>
                <a:gd name="T61" fmla="*/ 423 h 1279"/>
                <a:gd name="T62" fmla="*/ 2039 w 3399"/>
                <a:gd name="T63" fmla="*/ 519 h 1279"/>
                <a:gd name="T64" fmla="*/ 2143 w 3399"/>
                <a:gd name="T65" fmla="*/ 623 h 1279"/>
                <a:gd name="T66" fmla="*/ 2335 w 3399"/>
                <a:gd name="T67" fmla="*/ 787 h 1279"/>
                <a:gd name="T68" fmla="*/ 2519 w 3399"/>
                <a:gd name="T69" fmla="*/ 887 h 1279"/>
                <a:gd name="T70" fmla="*/ 2727 w 3399"/>
                <a:gd name="T71" fmla="*/ 991 h 1279"/>
                <a:gd name="T72" fmla="*/ 2951 w 3399"/>
                <a:gd name="T73" fmla="*/ 1063 h 1279"/>
                <a:gd name="T74" fmla="*/ 3175 w 3399"/>
                <a:gd name="T75" fmla="*/ 1103 h 1279"/>
                <a:gd name="T76" fmla="*/ 3295 w 3399"/>
                <a:gd name="T77" fmla="*/ 1119 h 1279"/>
                <a:gd name="T78" fmla="*/ 3399 w 3399"/>
                <a:gd name="T79" fmla="*/ 1131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99" h="1279">
                  <a:moveTo>
                    <a:pt x="0" y="1279"/>
                  </a:moveTo>
                  <a:lnTo>
                    <a:pt x="184" y="1231"/>
                  </a:lnTo>
                  <a:lnTo>
                    <a:pt x="368" y="1135"/>
                  </a:lnTo>
                  <a:lnTo>
                    <a:pt x="496" y="1039"/>
                  </a:lnTo>
                  <a:lnTo>
                    <a:pt x="624" y="935"/>
                  </a:lnTo>
                  <a:lnTo>
                    <a:pt x="736" y="791"/>
                  </a:lnTo>
                  <a:lnTo>
                    <a:pt x="840" y="647"/>
                  </a:lnTo>
                  <a:lnTo>
                    <a:pt x="944" y="455"/>
                  </a:lnTo>
                  <a:lnTo>
                    <a:pt x="1016" y="319"/>
                  </a:lnTo>
                  <a:lnTo>
                    <a:pt x="1124" y="164"/>
                  </a:lnTo>
                  <a:lnTo>
                    <a:pt x="1128" y="160"/>
                  </a:lnTo>
                  <a:lnTo>
                    <a:pt x="1136" y="152"/>
                  </a:lnTo>
                  <a:lnTo>
                    <a:pt x="1152" y="136"/>
                  </a:lnTo>
                  <a:lnTo>
                    <a:pt x="1168" y="120"/>
                  </a:lnTo>
                  <a:lnTo>
                    <a:pt x="1184" y="104"/>
                  </a:lnTo>
                  <a:lnTo>
                    <a:pt x="1200" y="88"/>
                  </a:lnTo>
                  <a:lnTo>
                    <a:pt x="1212" y="76"/>
                  </a:lnTo>
                  <a:lnTo>
                    <a:pt x="1224" y="68"/>
                  </a:lnTo>
                  <a:lnTo>
                    <a:pt x="1244" y="56"/>
                  </a:lnTo>
                  <a:lnTo>
                    <a:pt x="1264" y="44"/>
                  </a:lnTo>
                  <a:lnTo>
                    <a:pt x="1280" y="36"/>
                  </a:lnTo>
                  <a:lnTo>
                    <a:pt x="1296" y="32"/>
                  </a:lnTo>
                  <a:lnTo>
                    <a:pt x="1308" y="28"/>
                  </a:lnTo>
                  <a:lnTo>
                    <a:pt x="1320" y="24"/>
                  </a:lnTo>
                  <a:lnTo>
                    <a:pt x="1324" y="24"/>
                  </a:lnTo>
                  <a:lnTo>
                    <a:pt x="1328" y="24"/>
                  </a:lnTo>
                  <a:lnTo>
                    <a:pt x="1455" y="0"/>
                  </a:lnTo>
                  <a:lnTo>
                    <a:pt x="1599" y="32"/>
                  </a:lnTo>
                  <a:lnTo>
                    <a:pt x="1703" y="128"/>
                  </a:lnTo>
                  <a:lnTo>
                    <a:pt x="1831" y="279"/>
                  </a:lnTo>
                  <a:lnTo>
                    <a:pt x="1959" y="423"/>
                  </a:lnTo>
                  <a:lnTo>
                    <a:pt x="2039" y="519"/>
                  </a:lnTo>
                  <a:lnTo>
                    <a:pt x="2143" y="623"/>
                  </a:lnTo>
                  <a:lnTo>
                    <a:pt x="2335" y="787"/>
                  </a:lnTo>
                  <a:lnTo>
                    <a:pt x="2519" y="887"/>
                  </a:lnTo>
                  <a:lnTo>
                    <a:pt x="2727" y="991"/>
                  </a:lnTo>
                  <a:lnTo>
                    <a:pt x="2951" y="1063"/>
                  </a:lnTo>
                  <a:lnTo>
                    <a:pt x="3175" y="1103"/>
                  </a:lnTo>
                  <a:lnTo>
                    <a:pt x="3295" y="1119"/>
                  </a:lnTo>
                  <a:lnTo>
                    <a:pt x="3399" y="1131"/>
                  </a:lnTo>
                </a:path>
              </a:pathLst>
            </a:custGeom>
            <a:noFill/>
            <a:ln w="57150" cmpd="sng">
              <a:solidFill>
                <a:srgbClr val="FF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8"/>
            <p:cNvSpPr>
              <a:spLocks/>
            </p:cNvSpPr>
            <p:nvPr/>
          </p:nvSpPr>
          <p:spPr bwMode="auto">
            <a:xfrm>
              <a:off x="1542" y="1536"/>
              <a:ext cx="3513" cy="1984"/>
            </a:xfrm>
            <a:custGeom>
              <a:avLst/>
              <a:gdLst>
                <a:gd name="T0" fmla="*/ 0 w 3135"/>
                <a:gd name="T1" fmla="*/ 1339 h 1339"/>
                <a:gd name="T2" fmla="*/ 16 w 3135"/>
                <a:gd name="T3" fmla="*/ 1335 h 1339"/>
                <a:gd name="T4" fmla="*/ 32 w 3135"/>
                <a:gd name="T5" fmla="*/ 1335 h 1339"/>
                <a:gd name="T6" fmla="*/ 56 w 3135"/>
                <a:gd name="T7" fmla="*/ 1331 h 1339"/>
                <a:gd name="T8" fmla="*/ 76 w 3135"/>
                <a:gd name="T9" fmla="*/ 1327 h 1339"/>
                <a:gd name="T10" fmla="*/ 128 w 3135"/>
                <a:gd name="T11" fmla="*/ 1315 h 1339"/>
                <a:gd name="T12" fmla="*/ 180 w 3135"/>
                <a:gd name="T13" fmla="*/ 1303 h 1339"/>
                <a:gd name="T14" fmla="*/ 204 w 3135"/>
                <a:gd name="T15" fmla="*/ 1299 h 1339"/>
                <a:gd name="T16" fmla="*/ 228 w 3135"/>
                <a:gd name="T17" fmla="*/ 1295 h 1339"/>
                <a:gd name="T18" fmla="*/ 248 w 3135"/>
                <a:gd name="T19" fmla="*/ 1287 h 1339"/>
                <a:gd name="T20" fmla="*/ 268 w 3135"/>
                <a:gd name="T21" fmla="*/ 1283 h 1339"/>
                <a:gd name="T22" fmla="*/ 284 w 3135"/>
                <a:gd name="T23" fmla="*/ 1279 h 1339"/>
                <a:gd name="T24" fmla="*/ 292 w 3135"/>
                <a:gd name="T25" fmla="*/ 1279 h 1339"/>
                <a:gd name="T26" fmla="*/ 300 w 3135"/>
                <a:gd name="T27" fmla="*/ 1275 h 1339"/>
                <a:gd name="T28" fmla="*/ 304 w 3135"/>
                <a:gd name="T29" fmla="*/ 1275 h 1339"/>
                <a:gd name="T30" fmla="*/ 568 w 3135"/>
                <a:gd name="T31" fmla="*/ 1199 h 1339"/>
                <a:gd name="T32" fmla="*/ 904 w 3135"/>
                <a:gd name="T33" fmla="*/ 1063 h 1339"/>
                <a:gd name="T34" fmla="*/ 1175 w 3135"/>
                <a:gd name="T35" fmla="*/ 927 h 1339"/>
                <a:gd name="T36" fmla="*/ 1455 w 3135"/>
                <a:gd name="T37" fmla="*/ 747 h 1339"/>
                <a:gd name="T38" fmla="*/ 1655 w 3135"/>
                <a:gd name="T39" fmla="*/ 555 h 1339"/>
                <a:gd name="T40" fmla="*/ 1807 w 3135"/>
                <a:gd name="T41" fmla="*/ 403 h 1339"/>
                <a:gd name="T42" fmla="*/ 2055 w 3135"/>
                <a:gd name="T43" fmla="*/ 132 h 1339"/>
                <a:gd name="T44" fmla="*/ 2223 w 3135"/>
                <a:gd name="T45" fmla="*/ 40 h 1339"/>
                <a:gd name="T46" fmla="*/ 2447 w 3135"/>
                <a:gd name="T47" fmla="*/ 0 h 1339"/>
                <a:gd name="T48" fmla="*/ 2655 w 3135"/>
                <a:gd name="T49" fmla="*/ 72 h 1339"/>
                <a:gd name="T50" fmla="*/ 2923 w 3135"/>
                <a:gd name="T51" fmla="*/ 196 h 1339"/>
                <a:gd name="T52" fmla="*/ 3135 w 3135"/>
                <a:gd name="T53" fmla="*/ 343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35" h="1339">
                  <a:moveTo>
                    <a:pt x="0" y="1339"/>
                  </a:moveTo>
                  <a:lnTo>
                    <a:pt x="16" y="1335"/>
                  </a:lnTo>
                  <a:lnTo>
                    <a:pt x="32" y="1335"/>
                  </a:lnTo>
                  <a:lnTo>
                    <a:pt x="56" y="1331"/>
                  </a:lnTo>
                  <a:lnTo>
                    <a:pt x="76" y="1327"/>
                  </a:lnTo>
                  <a:lnTo>
                    <a:pt x="128" y="1315"/>
                  </a:lnTo>
                  <a:lnTo>
                    <a:pt x="180" y="1303"/>
                  </a:lnTo>
                  <a:lnTo>
                    <a:pt x="204" y="1299"/>
                  </a:lnTo>
                  <a:lnTo>
                    <a:pt x="228" y="1295"/>
                  </a:lnTo>
                  <a:lnTo>
                    <a:pt x="248" y="1287"/>
                  </a:lnTo>
                  <a:lnTo>
                    <a:pt x="268" y="1283"/>
                  </a:lnTo>
                  <a:lnTo>
                    <a:pt x="284" y="1279"/>
                  </a:lnTo>
                  <a:lnTo>
                    <a:pt x="292" y="1279"/>
                  </a:lnTo>
                  <a:lnTo>
                    <a:pt x="300" y="1275"/>
                  </a:lnTo>
                  <a:lnTo>
                    <a:pt x="304" y="1275"/>
                  </a:lnTo>
                  <a:lnTo>
                    <a:pt x="568" y="1199"/>
                  </a:lnTo>
                  <a:lnTo>
                    <a:pt x="904" y="1063"/>
                  </a:lnTo>
                  <a:lnTo>
                    <a:pt x="1175" y="927"/>
                  </a:lnTo>
                  <a:lnTo>
                    <a:pt x="1455" y="747"/>
                  </a:lnTo>
                  <a:lnTo>
                    <a:pt x="1655" y="555"/>
                  </a:lnTo>
                  <a:lnTo>
                    <a:pt x="1807" y="403"/>
                  </a:lnTo>
                  <a:lnTo>
                    <a:pt x="2055" y="132"/>
                  </a:lnTo>
                  <a:lnTo>
                    <a:pt x="2223" y="40"/>
                  </a:lnTo>
                  <a:lnTo>
                    <a:pt x="2447" y="0"/>
                  </a:lnTo>
                  <a:lnTo>
                    <a:pt x="2655" y="72"/>
                  </a:lnTo>
                  <a:lnTo>
                    <a:pt x="2923" y="196"/>
                  </a:lnTo>
                  <a:lnTo>
                    <a:pt x="3135" y="343"/>
                  </a:lnTo>
                </a:path>
              </a:pathLst>
            </a:custGeom>
            <a:noFill/>
            <a:ln w="57150" cmpd="sng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9"/>
            <p:cNvSpPr>
              <a:spLocks/>
            </p:cNvSpPr>
            <p:nvPr/>
          </p:nvSpPr>
          <p:spPr bwMode="auto">
            <a:xfrm>
              <a:off x="2927" y="2718"/>
              <a:ext cx="2353" cy="785"/>
            </a:xfrm>
            <a:custGeom>
              <a:avLst/>
              <a:gdLst>
                <a:gd name="T0" fmla="*/ 0 w 2031"/>
                <a:gd name="T1" fmla="*/ 688 h 688"/>
                <a:gd name="T2" fmla="*/ 35 w 2031"/>
                <a:gd name="T3" fmla="*/ 680 h 688"/>
                <a:gd name="T4" fmla="*/ 71 w 2031"/>
                <a:gd name="T5" fmla="*/ 672 h 688"/>
                <a:gd name="T6" fmla="*/ 107 w 2031"/>
                <a:gd name="T7" fmla="*/ 664 h 688"/>
                <a:gd name="T8" fmla="*/ 139 w 2031"/>
                <a:gd name="T9" fmla="*/ 656 h 688"/>
                <a:gd name="T10" fmla="*/ 171 w 2031"/>
                <a:gd name="T11" fmla="*/ 652 h 688"/>
                <a:gd name="T12" fmla="*/ 203 w 2031"/>
                <a:gd name="T13" fmla="*/ 644 h 688"/>
                <a:gd name="T14" fmla="*/ 231 w 2031"/>
                <a:gd name="T15" fmla="*/ 636 h 688"/>
                <a:gd name="T16" fmla="*/ 259 w 2031"/>
                <a:gd name="T17" fmla="*/ 632 h 688"/>
                <a:gd name="T18" fmla="*/ 287 w 2031"/>
                <a:gd name="T19" fmla="*/ 624 h 688"/>
                <a:gd name="T20" fmla="*/ 311 w 2031"/>
                <a:gd name="T21" fmla="*/ 620 h 688"/>
                <a:gd name="T22" fmla="*/ 335 w 2031"/>
                <a:gd name="T23" fmla="*/ 612 h 688"/>
                <a:gd name="T24" fmla="*/ 355 w 2031"/>
                <a:gd name="T25" fmla="*/ 608 h 688"/>
                <a:gd name="T26" fmla="*/ 375 w 2031"/>
                <a:gd name="T27" fmla="*/ 604 h 688"/>
                <a:gd name="T28" fmla="*/ 395 w 2031"/>
                <a:gd name="T29" fmla="*/ 596 h 688"/>
                <a:gd name="T30" fmla="*/ 415 w 2031"/>
                <a:gd name="T31" fmla="*/ 592 h 688"/>
                <a:gd name="T32" fmla="*/ 431 w 2031"/>
                <a:gd name="T33" fmla="*/ 588 h 688"/>
                <a:gd name="T34" fmla="*/ 559 w 2031"/>
                <a:gd name="T35" fmla="*/ 552 h 688"/>
                <a:gd name="T36" fmla="*/ 679 w 2031"/>
                <a:gd name="T37" fmla="*/ 508 h 688"/>
                <a:gd name="T38" fmla="*/ 711 w 2031"/>
                <a:gd name="T39" fmla="*/ 496 h 688"/>
                <a:gd name="T40" fmla="*/ 743 w 2031"/>
                <a:gd name="T41" fmla="*/ 484 h 688"/>
                <a:gd name="T42" fmla="*/ 779 w 2031"/>
                <a:gd name="T43" fmla="*/ 472 h 688"/>
                <a:gd name="T44" fmla="*/ 819 w 2031"/>
                <a:gd name="T45" fmla="*/ 460 h 688"/>
                <a:gd name="T46" fmla="*/ 859 w 2031"/>
                <a:gd name="T47" fmla="*/ 444 h 688"/>
                <a:gd name="T48" fmla="*/ 903 w 2031"/>
                <a:gd name="T49" fmla="*/ 432 h 688"/>
                <a:gd name="T50" fmla="*/ 947 w 2031"/>
                <a:gd name="T51" fmla="*/ 416 h 688"/>
                <a:gd name="T52" fmla="*/ 995 w 2031"/>
                <a:gd name="T53" fmla="*/ 400 h 688"/>
                <a:gd name="T54" fmla="*/ 1043 w 2031"/>
                <a:gd name="T55" fmla="*/ 384 h 688"/>
                <a:gd name="T56" fmla="*/ 1091 w 2031"/>
                <a:gd name="T57" fmla="*/ 368 h 688"/>
                <a:gd name="T58" fmla="*/ 1135 w 2031"/>
                <a:gd name="T59" fmla="*/ 352 h 688"/>
                <a:gd name="T60" fmla="*/ 1175 w 2031"/>
                <a:gd name="T61" fmla="*/ 340 h 688"/>
                <a:gd name="T62" fmla="*/ 1215 w 2031"/>
                <a:gd name="T63" fmla="*/ 324 h 688"/>
                <a:gd name="T64" fmla="*/ 1255 w 2031"/>
                <a:gd name="T65" fmla="*/ 312 h 688"/>
                <a:gd name="T66" fmla="*/ 1291 w 2031"/>
                <a:gd name="T67" fmla="*/ 296 h 688"/>
                <a:gd name="T68" fmla="*/ 1327 w 2031"/>
                <a:gd name="T69" fmla="*/ 284 h 688"/>
                <a:gd name="T70" fmla="*/ 1395 w 2031"/>
                <a:gd name="T71" fmla="*/ 260 h 688"/>
                <a:gd name="T72" fmla="*/ 1459 w 2031"/>
                <a:gd name="T73" fmla="*/ 232 h 688"/>
                <a:gd name="T74" fmla="*/ 1519 w 2031"/>
                <a:gd name="T75" fmla="*/ 204 h 688"/>
                <a:gd name="T76" fmla="*/ 1579 w 2031"/>
                <a:gd name="T77" fmla="*/ 176 h 688"/>
                <a:gd name="T78" fmla="*/ 1595 w 2031"/>
                <a:gd name="T79" fmla="*/ 168 h 688"/>
                <a:gd name="T80" fmla="*/ 1611 w 2031"/>
                <a:gd name="T81" fmla="*/ 160 h 688"/>
                <a:gd name="T82" fmla="*/ 1631 w 2031"/>
                <a:gd name="T83" fmla="*/ 152 h 688"/>
                <a:gd name="T84" fmla="*/ 1651 w 2031"/>
                <a:gd name="T85" fmla="*/ 144 h 688"/>
                <a:gd name="T86" fmla="*/ 1671 w 2031"/>
                <a:gd name="T87" fmla="*/ 136 h 688"/>
                <a:gd name="T88" fmla="*/ 1695 w 2031"/>
                <a:gd name="T89" fmla="*/ 124 h 688"/>
                <a:gd name="T90" fmla="*/ 1723 w 2031"/>
                <a:gd name="T91" fmla="*/ 116 h 688"/>
                <a:gd name="T92" fmla="*/ 1751 w 2031"/>
                <a:gd name="T93" fmla="*/ 104 h 688"/>
                <a:gd name="T94" fmla="*/ 1779 w 2031"/>
                <a:gd name="T95" fmla="*/ 92 h 688"/>
                <a:gd name="T96" fmla="*/ 1811 w 2031"/>
                <a:gd name="T97" fmla="*/ 80 h 688"/>
                <a:gd name="T98" fmla="*/ 1843 w 2031"/>
                <a:gd name="T99" fmla="*/ 68 h 688"/>
                <a:gd name="T100" fmla="*/ 1875 w 2031"/>
                <a:gd name="T101" fmla="*/ 56 h 688"/>
                <a:gd name="T102" fmla="*/ 1911 w 2031"/>
                <a:gd name="T103" fmla="*/ 44 h 688"/>
                <a:gd name="T104" fmla="*/ 1951 w 2031"/>
                <a:gd name="T105" fmla="*/ 28 h 688"/>
                <a:gd name="T106" fmla="*/ 1991 w 2031"/>
                <a:gd name="T107" fmla="*/ 16 h 688"/>
                <a:gd name="T108" fmla="*/ 2031 w 2031"/>
                <a:gd name="T109" fmla="*/ 0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31" h="688">
                  <a:moveTo>
                    <a:pt x="0" y="688"/>
                  </a:moveTo>
                  <a:lnTo>
                    <a:pt x="35" y="680"/>
                  </a:lnTo>
                  <a:lnTo>
                    <a:pt x="71" y="672"/>
                  </a:lnTo>
                  <a:lnTo>
                    <a:pt x="107" y="664"/>
                  </a:lnTo>
                  <a:lnTo>
                    <a:pt x="139" y="656"/>
                  </a:lnTo>
                  <a:lnTo>
                    <a:pt x="171" y="652"/>
                  </a:lnTo>
                  <a:lnTo>
                    <a:pt x="203" y="644"/>
                  </a:lnTo>
                  <a:lnTo>
                    <a:pt x="231" y="636"/>
                  </a:lnTo>
                  <a:lnTo>
                    <a:pt x="259" y="632"/>
                  </a:lnTo>
                  <a:lnTo>
                    <a:pt x="287" y="624"/>
                  </a:lnTo>
                  <a:lnTo>
                    <a:pt x="311" y="620"/>
                  </a:lnTo>
                  <a:lnTo>
                    <a:pt x="335" y="612"/>
                  </a:lnTo>
                  <a:lnTo>
                    <a:pt x="355" y="608"/>
                  </a:lnTo>
                  <a:lnTo>
                    <a:pt x="375" y="604"/>
                  </a:lnTo>
                  <a:lnTo>
                    <a:pt x="395" y="596"/>
                  </a:lnTo>
                  <a:lnTo>
                    <a:pt x="415" y="592"/>
                  </a:lnTo>
                  <a:lnTo>
                    <a:pt x="431" y="588"/>
                  </a:lnTo>
                  <a:lnTo>
                    <a:pt x="559" y="552"/>
                  </a:lnTo>
                  <a:lnTo>
                    <a:pt x="679" y="508"/>
                  </a:lnTo>
                  <a:lnTo>
                    <a:pt x="711" y="496"/>
                  </a:lnTo>
                  <a:lnTo>
                    <a:pt x="743" y="484"/>
                  </a:lnTo>
                  <a:lnTo>
                    <a:pt x="779" y="472"/>
                  </a:lnTo>
                  <a:lnTo>
                    <a:pt x="819" y="460"/>
                  </a:lnTo>
                  <a:lnTo>
                    <a:pt x="859" y="444"/>
                  </a:lnTo>
                  <a:lnTo>
                    <a:pt x="903" y="432"/>
                  </a:lnTo>
                  <a:lnTo>
                    <a:pt x="947" y="416"/>
                  </a:lnTo>
                  <a:lnTo>
                    <a:pt x="995" y="400"/>
                  </a:lnTo>
                  <a:lnTo>
                    <a:pt x="1043" y="384"/>
                  </a:lnTo>
                  <a:lnTo>
                    <a:pt x="1091" y="368"/>
                  </a:lnTo>
                  <a:lnTo>
                    <a:pt x="1135" y="352"/>
                  </a:lnTo>
                  <a:lnTo>
                    <a:pt x="1175" y="340"/>
                  </a:lnTo>
                  <a:lnTo>
                    <a:pt x="1215" y="324"/>
                  </a:lnTo>
                  <a:lnTo>
                    <a:pt x="1255" y="312"/>
                  </a:lnTo>
                  <a:lnTo>
                    <a:pt x="1291" y="296"/>
                  </a:lnTo>
                  <a:lnTo>
                    <a:pt x="1327" y="284"/>
                  </a:lnTo>
                  <a:lnTo>
                    <a:pt x="1395" y="260"/>
                  </a:lnTo>
                  <a:lnTo>
                    <a:pt x="1459" y="232"/>
                  </a:lnTo>
                  <a:lnTo>
                    <a:pt x="1519" y="204"/>
                  </a:lnTo>
                  <a:lnTo>
                    <a:pt x="1579" y="176"/>
                  </a:lnTo>
                  <a:lnTo>
                    <a:pt x="1595" y="168"/>
                  </a:lnTo>
                  <a:lnTo>
                    <a:pt x="1611" y="160"/>
                  </a:lnTo>
                  <a:lnTo>
                    <a:pt x="1631" y="152"/>
                  </a:lnTo>
                  <a:lnTo>
                    <a:pt x="1651" y="144"/>
                  </a:lnTo>
                  <a:lnTo>
                    <a:pt x="1671" y="136"/>
                  </a:lnTo>
                  <a:lnTo>
                    <a:pt x="1695" y="124"/>
                  </a:lnTo>
                  <a:lnTo>
                    <a:pt x="1723" y="116"/>
                  </a:lnTo>
                  <a:lnTo>
                    <a:pt x="1751" y="104"/>
                  </a:lnTo>
                  <a:lnTo>
                    <a:pt x="1779" y="92"/>
                  </a:lnTo>
                  <a:lnTo>
                    <a:pt x="1811" y="80"/>
                  </a:lnTo>
                  <a:lnTo>
                    <a:pt x="1843" y="68"/>
                  </a:lnTo>
                  <a:lnTo>
                    <a:pt x="1875" y="56"/>
                  </a:lnTo>
                  <a:lnTo>
                    <a:pt x="1911" y="44"/>
                  </a:lnTo>
                  <a:lnTo>
                    <a:pt x="1951" y="28"/>
                  </a:lnTo>
                  <a:lnTo>
                    <a:pt x="1991" y="16"/>
                  </a:lnTo>
                  <a:lnTo>
                    <a:pt x="2031" y="0"/>
                  </a:lnTo>
                </a:path>
              </a:pathLst>
            </a:custGeom>
            <a:noFill/>
            <a:ln w="57150" cmpd="sng">
              <a:solidFill>
                <a:srgbClr val="00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10"/>
            <p:cNvSpPr>
              <a:spLocks/>
            </p:cNvSpPr>
            <p:nvPr/>
          </p:nvSpPr>
          <p:spPr bwMode="auto">
            <a:xfrm>
              <a:off x="3519" y="3188"/>
              <a:ext cx="1759" cy="305"/>
            </a:xfrm>
            <a:custGeom>
              <a:avLst/>
              <a:gdLst>
                <a:gd name="T0" fmla="*/ 0 w 1520"/>
                <a:gd name="T1" fmla="*/ 268 h 268"/>
                <a:gd name="T2" fmla="*/ 40 w 1520"/>
                <a:gd name="T3" fmla="*/ 264 h 268"/>
                <a:gd name="T4" fmla="*/ 76 w 1520"/>
                <a:gd name="T5" fmla="*/ 260 h 268"/>
                <a:gd name="T6" fmla="*/ 112 w 1520"/>
                <a:gd name="T7" fmla="*/ 256 h 268"/>
                <a:gd name="T8" fmla="*/ 148 w 1520"/>
                <a:gd name="T9" fmla="*/ 252 h 268"/>
                <a:gd name="T10" fmla="*/ 184 w 1520"/>
                <a:gd name="T11" fmla="*/ 248 h 268"/>
                <a:gd name="T12" fmla="*/ 216 w 1520"/>
                <a:gd name="T13" fmla="*/ 244 h 268"/>
                <a:gd name="T14" fmla="*/ 244 w 1520"/>
                <a:gd name="T15" fmla="*/ 240 h 268"/>
                <a:gd name="T16" fmla="*/ 276 w 1520"/>
                <a:gd name="T17" fmla="*/ 240 h 268"/>
                <a:gd name="T18" fmla="*/ 304 w 1520"/>
                <a:gd name="T19" fmla="*/ 236 h 268"/>
                <a:gd name="T20" fmla="*/ 328 w 1520"/>
                <a:gd name="T21" fmla="*/ 232 h 268"/>
                <a:gd name="T22" fmla="*/ 356 w 1520"/>
                <a:gd name="T23" fmla="*/ 228 h 268"/>
                <a:gd name="T24" fmla="*/ 380 w 1520"/>
                <a:gd name="T25" fmla="*/ 224 h 268"/>
                <a:gd name="T26" fmla="*/ 400 w 1520"/>
                <a:gd name="T27" fmla="*/ 220 h 268"/>
                <a:gd name="T28" fmla="*/ 424 w 1520"/>
                <a:gd name="T29" fmla="*/ 220 h 268"/>
                <a:gd name="T30" fmla="*/ 440 w 1520"/>
                <a:gd name="T31" fmla="*/ 216 h 268"/>
                <a:gd name="T32" fmla="*/ 460 w 1520"/>
                <a:gd name="T33" fmla="*/ 212 h 268"/>
                <a:gd name="T34" fmla="*/ 528 w 1520"/>
                <a:gd name="T35" fmla="*/ 200 h 268"/>
                <a:gd name="T36" fmla="*/ 600 w 1520"/>
                <a:gd name="T37" fmla="*/ 188 h 268"/>
                <a:gd name="T38" fmla="*/ 668 w 1520"/>
                <a:gd name="T39" fmla="*/ 172 h 268"/>
                <a:gd name="T40" fmla="*/ 740 w 1520"/>
                <a:gd name="T41" fmla="*/ 156 h 268"/>
                <a:gd name="T42" fmla="*/ 884 w 1520"/>
                <a:gd name="T43" fmla="*/ 120 h 268"/>
                <a:gd name="T44" fmla="*/ 1028 w 1520"/>
                <a:gd name="T45" fmla="*/ 84 h 268"/>
                <a:gd name="T46" fmla="*/ 1048 w 1520"/>
                <a:gd name="T47" fmla="*/ 80 h 268"/>
                <a:gd name="T48" fmla="*/ 1068 w 1520"/>
                <a:gd name="T49" fmla="*/ 76 h 268"/>
                <a:gd name="T50" fmla="*/ 1092 w 1520"/>
                <a:gd name="T51" fmla="*/ 72 h 268"/>
                <a:gd name="T52" fmla="*/ 1116 w 1520"/>
                <a:gd name="T53" fmla="*/ 68 h 268"/>
                <a:gd name="T54" fmla="*/ 1140 w 1520"/>
                <a:gd name="T55" fmla="*/ 64 h 268"/>
                <a:gd name="T56" fmla="*/ 1168 w 1520"/>
                <a:gd name="T57" fmla="*/ 56 h 268"/>
                <a:gd name="T58" fmla="*/ 1196 w 1520"/>
                <a:gd name="T59" fmla="*/ 52 h 268"/>
                <a:gd name="T60" fmla="*/ 1224 w 1520"/>
                <a:gd name="T61" fmla="*/ 48 h 268"/>
                <a:gd name="T62" fmla="*/ 1256 w 1520"/>
                <a:gd name="T63" fmla="*/ 40 h 268"/>
                <a:gd name="T64" fmla="*/ 1288 w 1520"/>
                <a:gd name="T65" fmla="*/ 36 h 268"/>
                <a:gd name="T66" fmla="*/ 1324 w 1520"/>
                <a:gd name="T67" fmla="*/ 32 h 268"/>
                <a:gd name="T68" fmla="*/ 1360 w 1520"/>
                <a:gd name="T69" fmla="*/ 24 h 268"/>
                <a:gd name="T70" fmla="*/ 1396 w 1520"/>
                <a:gd name="T71" fmla="*/ 20 h 268"/>
                <a:gd name="T72" fmla="*/ 1436 w 1520"/>
                <a:gd name="T73" fmla="*/ 12 h 268"/>
                <a:gd name="T74" fmla="*/ 1476 w 1520"/>
                <a:gd name="T75" fmla="*/ 8 h 268"/>
                <a:gd name="T76" fmla="*/ 1520 w 1520"/>
                <a:gd name="T77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0" h="268">
                  <a:moveTo>
                    <a:pt x="0" y="268"/>
                  </a:moveTo>
                  <a:lnTo>
                    <a:pt x="40" y="264"/>
                  </a:lnTo>
                  <a:lnTo>
                    <a:pt x="76" y="260"/>
                  </a:lnTo>
                  <a:lnTo>
                    <a:pt x="112" y="256"/>
                  </a:lnTo>
                  <a:lnTo>
                    <a:pt x="148" y="252"/>
                  </a:lnTo>
                  <a:lnTo>
                    <a:pt x="184" y="248"/>
                  </a:lnTo>
                  <a:lnTo>
                    <a:pt x="216" y="244"/>
                  </a:lnTo>
                  <a:lnTo>
                    <a:pt x="244" y="240"/>
                  </a:lnTo>
                  <a:lnTo>
                    <a:pt x="276" y="240"/>
                  </a:lnTo>
                  <a:lnTo>
                    <a:pt x="304" y="236"/>
                  </a:lnTo>
                  <a:lnTo>
                    <a:pt x="328" y="232"/>
                  </a:lnTo>
                  <a:lnTo>
                    <a:pt x="356" y="228"/>
                  </a:lnTo>
                  <a:lnTo>
                    <a:pt x="380" y="224"/>
                  </a:lnTo>
                  <a:lnTo>
                    <a:pt x="400" y="220"/>
                  </a:lnTo>
                  <a:lnTo>
                    <a:pt x="424" y="220"/>
                  </a:lnTo>
                  <a:lnTo>
                    <a:pt x="440" y="216"/>
                  </a:lnTo>
                  <a:lnTo>
                    <a:pt x="460" y="212"/>
                  </a:lnTo>
                  <a:lnTo>
                    <a:pt x="528" y="200"/>
                  </a:lnTo>
                  <a:lnTo>
                    <a:pt x="600" y="188"/>
                  </a:lnTo>
                  <a:lnTo>
                    <a:pt x="668" y="172"/>
                  </a:lnTo>
                  <a:lnTo>
                    <a:pt x="740" y="156"/>
                  </a:lnTo>
                  <a:lnTo>
                    <a:pt x="884" y="120"/>
                  </a:lnTo>
                  <a:lnTo>
                    <a:pt x="1028" y="84"/>
                  </a:lnTo>
                  <a:lnTo>
                    <a:pt x="1048" y="80"/>
                  </a:lnTo>
                  <a:lnTo>
                    <a:pt x="1068" y="76"/>
                  </a:lnTo>
                  <a:lnTo>
                    <a:pt x="1092" y="72"/>
                  </a:lnTo>
                  <a:lnTo>
                    <a:pt x="1116" y="68"/>
                  </a:lnTo>
                  <a:lnTo>
                    <a:pt x="1140" y="64"/>
                  </a:lnTo>
                  <a:lnTo>
                    <a:pt x="1168" y="56"/>
                  </a:lnTo>
                  <a:lnTo>
                    <a:pt x="1196" y="52"/>
                  </a:lnTo>
                  <a:lnTo>
                    <a:pt x="1224" y="48"/>
                  </a:lnTo>
                  <a:lnTo>
                    <a:pt x="1256" y="40"/>
                  </a:lnTo>
                  <a:lnTo>
                    <a:pt x="1288" y="36"/>
                  </a:lnTo>
                  <a:lnTo>
                    <a:pt x="1324" y="32"/>
                  </a:lnTo>
                  <a:lnTo>
                    <a:pt x="1360" y="24"/>
                  </a:lnTo>
                  <a:lnTo>
                    <a:pt x="1396" y="20"/>
                  </a:lnTo>
                  <a:lnTo>
                    <a:pt x="1436" y="12"/>
                  </a:lnTo>
                  <a:lnTo>
                    <a:pt x="1476" y="8"/>
                  </a:lnTo>
                  <a:lnTo>
                    <a:pt x="1520" y="0"/>
                  </a:lnTo>
                </a:path>
              </a:pathLst>
            </a:custGeom>
            <a:noFill/>
            <a:ln w="57150" cmpd="sng">
              <a:solidFill>
                <a:srgbClr val="FF00C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95" name="Rectangle 11"/>
            <p:cNvSpPr>
              <a:spLocks noChangeArrowheads="1"/>
            </p:cNvSpPr>
            <p:nvPr/>
          </p:nvSpPr>
          <p:spPr bwMode="auto">
            <a:xfrm>
              <a:off x="562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1850 </a:t>
              </a:r>
            </a:p>
          </p:txBody>
        </p:sp>
        <p:sp>
          <p:nvSpPr>
            <p:cNvPr id="96" name="Rectangle 12"/>
            <p:cNvSpPr>
              <a:spLocks noChangeArrowheads="1"/>
            </p:cNvSpPr>
            <p:nvPr/>
          </p:nvSpPr>
          <p:spPr bwMode="auto">
            <a:xfrm>
              <a:off x="93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97" name="Rectangle 13"/>
            <p:cNvSpPr>
              <a:spLocks noChangeArrowheads="1"/>
            </p:cNvSpPr>
            <p:nvPr/>
          </p:nvSpPr>
          <p:spPr bwMode="auto">
            <a:xfrm>
              <a:off x="985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98" name="Rectangle 14"/>
            <p:cNvSpPr>
              <a:spLocks noChangeArrowheads="1"/>
            </p:cNvSpPr>
            <p:nvPr/>
          </p:nvSpPr>
          <p:spPr bwMode="auto">
            <a:xfrm>
              <a:off x="103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99" name="Rectangle 15"/>
            <p:cNvSpPr>
              <a:spLocks noChangeArrowheads="1"/>
            </p:cNvSpPr>
            <p:nvPr/>
          </p:nvSpPr>
          <p:spPr bwMode="auto">
            <a:xfrm>
              <a:off x="109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0" name="Rectangle 16"/>
            <p:cNvSpPr>
              <a:spLocks noChangeArrowheads="1"/>
            </p:cNvSpPr>
            <p:nvPr/>
          </p:nvSpPr>
          <p:spPr bwMode="auto">
            <a:xfrm>
              <a:off x="115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1" name="Rectangle 17"/>
            <p:cNvSpPr>
              <a:spLocks noChangeArrowheads="1"/>
            </p:cNvSpPr>
            <p:nvPr/>
          </p:nvSpPr>
          <p:spPr bwMode="auto">
            <a:xfrm>
              <a:off x="1204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2" name="Rectangle 18"/>
            <p:cNvSpPr>
              <a:spLocks noChangeArrowheads="1"/>
            </p:cNvSpPr>
            <p:nvPr/>
          </p:nvSpPr>
          <p:spPr bwMode="auto">
            <a:xfrm>
              <a:off x="1265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3" name="Rectangle 19"/>
            <p:cNvSpPr>
              <a:spLocks noChangeArrowheads="1"/>
            </p:cNvSpPr>
            <p:nvPr/>
          </p:nvSpPr>
          <p:spPr bwMode="auto">
            <a:xfrm>
              <a:off x="1380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1900 </a:t>
              </a:r>
            </a:p>
          </p:txBody>
        </p:sp>
        <p:sp>
          <p:nvSpPr>
            <p:cNvPr id="104" name="Rectangle 20"/>
            <p:cNvSpPr>
              <a:spLocks noChangeArrowheads="1"/>
            </p:cNvSpPr>
            <p:nvPr/>
          </p:nvSpPr>
          <p:spPr bwMode="auto">
            <a:xfrm>
              <a:off x="174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5" name="Rectangle 21"/>
            <p:cNvSpPr>
              <a:spLocks noChangeArrowheads="1"/>
            </p:cNvSpPr>
            <p:nvPr/>
          </p:nvSpPr>
          <p:spPr bwMode="auto">
            <a:xfrm>
              <a:off x="180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6" name="Rectangle 22"/>
            <p:cNvSpPr>
              <a:spLocks noChangeArrowheads="1"/>
            </p:cNvSpPr>
            <p:nvPr/>
          </p:nvSpPr>
          <p:spPr bwMode="auto">
            <a:xfrm>
              <a:off x="185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1913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8" name="Rectangle 24"/>
            <p:cNvSpPr>
              <a:spLocks noChangeArrowheads="1"/>
            </p:cNvSpPr>
            <p:nvPr/>
          </p:nvSpPr>
          <p:spPr bwMode="auto">
            <a:xfrm>
              <a:off x="196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09" name="Rectangle 25"/>
            <p:cNvSpPr>
              <a:spLocks noChangeArrowheads="1"/>
            </p:cNvSpPr>
            <p:nvPr/>
          </p:nvSpPr>
          <p:spPr bwMode="auto">
            <a:xfrm>
              <a:off x="202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0" name="Rectangle 26"/>
            <p:cNvSpPr>
              <a:spLocks noChangeArrowheads="1"/>
            </p:cNvSpPr>
            <p:nvPr/>
          </p:nvSpPr>
          <p:spPr bwMode="auto">
            <a:xfrm>
              <a:off x="207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1" name="Rectangle 27"/>
            <p:cNvSpPr>
              <a:spLocks noChangeArrowheads="1"/>
            </p:cNvSpPr>
            <p:nvPr/>
          </p:nvSpPr>
          <p:spPr bwMode="auto">
            <a:xfrm>
              <a:off x="213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2" name="Rectangle 28"/>
            <p:cNvSpPr>
              <a:spLocks noChangeArrowheads="1"/>
            </p:cNvSpPr>
            <p:nvPr/>
          </p:nvSpPr>
          <p:spPr bwMode="auto">
            <a:xfrm>
              <a:off x="219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3" name="Rectangle 29"/>
            <p:cNvSpPr>
              <a:spLocks noChangeArrowheads="1"/>
            </p:cNvSpPr>
            <p:nvPr/>
          </p:nvSpPr>
          <p:spPr bwMode="auto">
            <a:xfrm>
              <a:off x="2304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1950 </a:t>
              </a:r>
            </a:p>
          </p:txBody>
        </p:sp>
        <p:sp>
          <p:nvSpPr>
            <p:cNvPr id="114" name="Rectangle 30"/>
            <p:cNvSpPr>
              <a:spLocks noChangeArrowheads="1"/>
            </p:cNvSpPr>
            <p:nvPr/>
          </p:nvSpPr>
          <p:spPr bwMode="auto">
            <a:xfrm>
              <a:off x="267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5" name="Rectangle 31"/>
            <p:cNvSpPr>
              <a:spLocks noChangeArrowheads="1"/>
            </p:cNvSpPr>
            <p:nvPr/>
          </p:nvSpPr>
          <p:spPr bwMode="auto">
            <a:xfrm>
              <a:off x="2724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6" name="Rectangle 32"/>
            <p:cNvSpPr>
              <a:spLocks noChangeArrowheads="1"/>
            </p:cNvSpPr>
            <p:nvPr/>
          </p:nvSpPr>
          <p:spPr bwMode="auto">
            <a:xfrm>
              <a:off x="2781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7" name="Rectangle 33"/>
            <p:cNvSpPr>
              <a:spLocks noChangeArrowheads="1"/>
            </p:cNvSpPr>
            <p:nvPr/>
          </p:nvSpPr>
          <p:spPr bwMode="auto">
            <a:xfrm>
              <a:off x="283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8" name="Rectangle 34"/>
            <p:cNvSpPr>
              <a:spLocks noChangeArrowheads="1"/>
            </p:cNvSpPr>
            <p:nvPr/>
          </p:nvSpPr>
          <p:spPr bwMode="auto">
            <a:xfrm>
              <a:off x="289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19" name="Rectangle 35"/>
            <p:cNvSpPr>
              <a:spLocks noChangeArrowheads="1"/>
            </p:cNvSpPr>
            <p:nvPr/>
          </p:nvSpPr>
          <p:spPr bwMode="auto">
            <a:xfrm>
              <a:off x="2948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0" name="Rectangle 36"/>
            <p:cNvSpPr>
              <a:spLocks noChangeArrowheads="1"/>
            </p:cNvSpPr>
            <p:nvPr/>
          </p:nvSpPr>
          <p:spPr bwMode="auto">
            <a:xfrm>
              <a:off x="300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1" name="Rectangle 37"/>
            <p:cNvSpPr>
              <a:spLocks noChangeArrowheads="1"/>
            </p:cNvSpPr>
            <p:nvPr/>
          </p:nvSpPr>
          <p:spPr bwMode="auto">
            <a:xfrm>
              <a:off x="305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2" name="Rectangle 38"/>
            <p:cNvSpPr>
              <a:spLocks noChangeArrowheads="1"/>
            </p:cNvSpPr>
            <p:nvPr/>
          </p:nvSpPr>
          <p:spPr bwMode="auto">
            <a:xfrm>
              <a:off x="3115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3" name="Rectangle 39"/>
            <p:cNvSpPr>
              <a:spLocks noChangeArrowheads="1"/>
            </p:cNvSpPr>
            <p:nvPr/>
          </p:nvSpPr>
          <p:spPr bwMode="auto">
            <a:xfrm>
              <a:off x="316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4" name="Rectangle 40"/>
            <p:cNvSpPr>
              <a:spLocks noChangeArrowheads="1"/>
            </p:cNvSpPr>
            <p:nvPr/>
          </p:nvSpPr>
          <p:spPr bwMode="auto">
            <a:xfrm>
              <a:off x="3284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2000 </a:t>
              </a:r>
            </a:p>
          </p:txBody>
        </p:sp>
        <p:sp>
          <p:nvSpPr>
            <p:cNvPr id="125" name="Rectangle 41"/>
            <p:cNvSpPr>
              <a:spLocks noChangeArrowheads="1"/>
            </p:cNvSpPr>
            <p:nvPr/>
          </p:nvSpPr>
          <p:spPr bwMode="auto">
            <a:xfrm>
              <a:off x="365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6" name="Rectangle 42"/>
            <p:cNvSpPr>
              <a:spLocks noChangeArrowheads="1"/>
            </p:cNvSpPr>
            <p:nvPr/>
          </p:nvSpPr>
          <p:spPr bwMode="auto">
            <a:xfrm>
              <a:off x="3708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7" name="Rectangle 43"/>
            <p:cNvSpPr>
              <a:spLocks noChangeArrowheads="1"/>
            </p:cNvSpPr>
            <p:nvPr/>
          </p:nvSpPr>
          <p:spPr bwMode="auto">
            <a:xfrm>
              <a:off x="376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8" name="Rectangle 44"/>
            <p:cNvSpPr>
              <a:spLocks noChangeArrowheads="1"/>
            </p:cNvSpPr>
            <p:nvPr/>
          </p:nvSpPr>
          <p:spPr bwMode="auto">
            <a:xfrm>
              <a:off x="381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29" name="Rectangle 45"/>
            <p:cNvSpPr>
              <a:spLocks noChangeArrowheads="1"/>
            </p:cNvSpPr>
            <p:nvPr/>
          </p:nvSpPr>
          <p:spPr bwMode="auto">
            <a:xfrm>
              <a:off x="3874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0" name="Rectangle 46"/>
            <p:cNvSpPr>
              <a:spLocks noChangeArrowheads="1"/>
            </p:cNvSpPr>
            <p:nvPr/>
          </p:nvSpPr>
          <p:spPr bwMode="auto">
            <a:xfrm>
              <a:off x="392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1" name="Rectangle 47"/>
            <p:cNvSpPr>
              <a:spLocks noChangeArrowheads="1"/>
            </p:cNvSpPr>
            <p:nvPr/>
          </p:nvSpPr>
          <p:spPr bwMode="auto">
            <a:xfrm>
              <a:off x="3986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2" name="Rectangle 48"/>
            <p:cNvSpPr>
              <a:spLocks noChangeArrowheads="1"/>
            </p:cNvSpPr>
            <p:nvPr/>
          </p:nvSpPr>
          <p:spPr bwMode="auto">
            <a:xfrm>
              <a:off x="4039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3" name="Rectangle 49"/>
            <p:cNvSpPr>
              <a:spLocks noChangeArrowheads="1"/>
            </p:cNvSpPr>
            <p:nvPr/>
          </p:nvSpPr>
          <p:spPr bwMode="auto">
            <a:xfrm>
              <a:off x="409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4" name="Rectangle 50"/>
            <p:cNvSpPr>
              <a:spLocks noChangeArrowheads="1"/>
            </p:cNvSpPr>
            <p:nvPr/>
          </p:nvSpPr>
          <p:spPr bwMode="auto">
            <a:xfrm>
              <a:off x="4152" y="3564"/>
              <a:ext cx="31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5" name="Rectangle 51"/>
            <p:cNvSpPr>
              <a:spLocks noChangeArrowheads="1"/>
            </p:cNvSpPr>
            <p:nvPr/>
          </p:nvSpPr>
          <p:spPr bwMode="auto">
            <a:xfrm>
              <a:off x="4265" y="3564"/>
              <a:ext cx="285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2050 </a:t>
              </a:r>
            </a:p>
          </p:txBody>
        </p:sp>
        <p:sp>
          <p:nvSpPr>
            <p:cNvPr id="136" name="Rectangle 52"/>
            <p:cNvSpPr>
              <a:spLocks noChangeArrowheads="1"/>
            </p:cNvSpPr>
            <p:nvPr/>
          </p:nvSpPr>
          <p:spPr bwMode="auto">
            <a:xfrm>
              <a:off x="4628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7" name="Rectangle 53"/>
            <p:cNvSpPr>
              <a:spLocks noChangeArrowheads="1"/>
            </p:cNvSpPr>
            <p:nvPr/>
          </p:nvSpPr>
          <p:spPr bwMode="auto">
            <a:xfrm>
              <a:off x="469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8" name="Rectangle 54"/>
            <p:cNvSpPr>
              <a:spLocks noChangeArrowheads="1"/>
            </p:cNvSpPr>
            <p:nvPr/>
          </p:nvSpPr>
          <p:spPr bwMode="auto">
            <a:xfrm>
              <a:off x="4744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39" name="Rectangle 55"/>
            <p:cNvSpPr>
              <a:spLocks noChangeArrowheads="1"/>
            </p:cNvSpPr>
            <p:nvPr/>
          </p:nvSpPr>
          <p:spPr bwMode="auto">
            <a:xfrm>
              <a:off x="479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0" name="Rectangle 56"/>
            <p:cNvSpPr>
              <a:spLocks noChangeArrowheads="1"/>
            </p:cNvSpPr>
            <p:nvPr/>
          </p:nvSpPr>
          <p:spPr bwMode="auto">
            <a:xfrm>
              <a:off x="4852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1" name="Rectangle 57"/>
            <p:cNvSpPr>
              <a:spLocks noChangeArrowheads="1"/>
            </p:cNvSpPr>
            <p:nvPr/>
          </p:nvSpPr>
          <p:spPr bwMode="auto">
            <a:xfrm>
              <a:off x="491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2" name="Rectangle 58"/>
            <p:cNvSpPr>
              <a:spLocks noChangeArrowheads="1"/>
            </p:cNvSpPr>
            <p:nvPr/>
          </p:nvSpPr>
          <p:spPr bwMode="auto">
            <a:xfrm>
              <a:off x="4967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3" name="Rectangle 59"/>
            <p:cNvSpPr>
              <a:spLocks noChangeArrowheads="1"/>
            </p:cNvSpPr>
            <p:nvPr/>
          </p:nvSpPr>
          <p:spPr bwMode="auto">
            <a:xfrm>
              <a:off x="5020" y="3564"/>
              <a:ext cx="32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kumimoji="1" lang="en-US" altLang="zh-CN" sz="1400" b="1">
                  <a:latin typeface="Times New Roman" pitchFamily="18" charset="0"/>
                  <a:ea typeface="微软雅黑" pitchFamily="34" charset="-122"/>
                </a:rPr>
                <a:t> </a:t>
              </a:r>
            </a:p>
          </p:txBody>
        </p:sp>
        <p:sp>
          <p:nvSpPr>
            <p:cNvPr id="144" name="Rectangle 60"/>
            <p:cNvSpPr>
              <a:spLocks noChangeArrowheads="1"/>
            </p:cNvSpPr>
            <p:nvPr/>
          </p:nvSpPr>
          <p:spPr bwMode="auto">
            <a:xfrm>
              <a:off x="5130" y="3564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2100</a:t>
              </a:r>
            </a:p>
          </p:txBody>
        </p:sp>
        <p:sp>
          <p:nvSpPr>
            <p:cNvPr id="145" name="Line 61"/>
            <p:cNvSpPr>
              <a:spLocks noChangeShapeType="1"/>
            </p:cNvSpPr>
            <p:nvPr/>
          </p:nvSpPr>
          <p:spPr bwMode="auto">
            <a:xfrm>
              <a:off x="1585" y="3447"/>
              <a:ext cx="1" cy="56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6" name="Line 62"/>
            <p:cNvSpPr>
              <a:spLocks noChangeShapeType="1"/>
            </p:cNvSpPr>
            <p:nvPr/>
          </p:nvSpPr>
          <p:spPr bwMode="auto">
            <a:xfrm>
              <a:off x="2556" y="3447"/>
              <a:ext cx="2" cy="64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7" name="Line 63"/>
            <p:cNvSpPr>
              <a:spLocks noChangeShapeType="1"/>
            </p:cNvSpPr>
            <p:nvPr/>
          </p:nvSpPr>
          <p:spPr bwMode="auto">
            <a:xfrm>
              <a:off x="3541" y="3456"/>
              <a:ext cx="2" cy="59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8" name="Line 64"/>
            <p:cNvSpPr>
              <a:spLocks noChangeShapeType="1"/>
            </p:cNvSpPr>
            <p:nvPr/>
          </p:nvSpPr>
          <p:spPr bwMode="auto">
            <a:xfrm>
              <a:off x="4463" y="3447"/>
              <a:ext cx="1" cy="69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49" name="Line 65"/>
            <p:cNvSpPr>
              <a:spLocks noChangeShapeType="1"/>
            </p:cNvSpPr>
            <p:nvPr/>
          </p:nvSpPr>
          <p:spPr bwMode="auto">
            <a:xfrm>
              <a:off x="5288" y="3442"/>
              <a:ext cx="0" cy="73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0" name="Line 66"/>
            <p:cNvSpPr>
              <a:spLocks noChangeShapeType="1"/>
            </p:cNvSpPr>
            <p:nvPr/>
          </p:nvSpPr>
          <p:spPr bwMode="auto">
            <a:xfrm flipV="1">
              <a:off x="575" y="917"/>
              <a:ext cx="70" cy="5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1" name="Line 67"/>
            <p:cNvSpPr>
              <a:spLocks noChangeShapeType="1"/>
            </p:cNvSpPr>
            <p:nvPr/>
          </p:nvSpPr>
          <p:spPr bwMode="auto">
            <a:xfrm>
              <a:off x="599" y="1570"/>
              <a:ext cx="51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2" name="Line 68"/>
            <p:cNvSpPr>
              <a:spLocks noChangeShapeType="1"/>
            </p:cNvSpPr>
            <p:nvPr/>
          </p:nvSpPr>
          <p:spPr bwMode="auto">
            <a:xfrm>
              <a:off x="594" y="2217"/>
              <a:ext cx="54" cy="0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3" name="Line 69"/>
            <p:cNvSpPr>
              <a:spLocks noChangeShapeType="1"/>
            </p:cNvSpPr>
            <p:nvPr/>
          </p:nvSpPr>
          <p:spPr bwMode="auto">
            <a:xfrm>
              <a:off x="594" y="2883"/>
              <a:ext cx="51" cy="0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4" name="Freeform 70"/>
            <p:cNvSpPr>
              <a:spLocks/>
            </p:cNvSpPr>
            <p:nvPr/>
          </p:nvSpPr>
          <p:spPr bwMode="auto">
            <a:xfrm>
              <a:off x="589" y="1040"/>
              <a:ext cx="3379" cy="2460"/>
            </a:xfrm>
            <a:custGeom>
              <a:avLst/>
              <a:gdLst>
                <a:gd name="T0" fmla="*/ 24 w 2919"/>
                <a:gd name="T1" fmla="*/ 36 h 2159"/>
                <a:gd name="T2" fmla="*/ 72 w 2919"/>
                <a:gd name="T3" fmla="*/ 104 h 2159"/>
                <a:gd name="T4" fmla="*/ 112 w 2919"/>
                <a:gd name="T5" fmla="*/ 164 h 2159"/>
                <a:gd name="T6" fmla="*/ 152 w 2919"/>
                <a:gd name="T7" fmla="*/ 220 h 2159"/>
                <a:gd name="T8" fmla="*/ 188 w 2919"/>
                <a:gd name="T9" fmla="*/ 272 h 2159"/>
                <a:gd name="T10" fmla="*/ 220 w 2919"/>
                <a:gd name="T11" fmla="*/ 320 h 2159"/>
                <a:gd name="T12" fmla="*/ 244 w 2919"/>
                <a:gd name="T13" fmla="*/ 364 h 2159"/>
                <a:gd name="T14" fmla="*/ 268 w 2919"/>
                <a:gd name="T15" fmla="*/ 400 h 2159"/>
                <a:gd name="T16" fmla="*/ 300 w 2919"/>
                <a:gd name="T17" fmla="*/ 448 h 2159"/>
                <a:gd name="T18" fmla="*/ 344 w 2919"/>
                <a:gd name="T19" fmla="*/ 520 h 2159"/>
                <a:gd name="T20" fmla="*/ 388 w 2919"/>
                <a:gd name="T21" fmla="*/ 592 h 2159"/>
                <a:gd name="T22" fmla="*/ 432 w 2919"/>
                <a:gd name="T23" fmla="*/ 672 h 2159"/>
                <a:gd name="T24" fmla="*/ 504 w 2919"/>
                <a:gd name="T25" fmla="*/ 800 h 2159"/>
                <a:gd name="T26" fmla="*/ 596 w 2919"/>
                <a:gd name="T27" fmla="*/ 964 h 2159"/>
                <a:gd name="T28" fmla="*/ 688 w 2919"/>
                <a:gd name="T29" fmla="*/ 1124 h 2159"/>
                <a:gd name="T30" fmla="*/ 792 w 2919"/>
                <a:gd name="T31" fmla="*/ 1295 h 2159"/>
                <a:gd name="T32" fmla="*/ 876 w 2919"/>
                <a:gd name="T33" fmla="*/ 1431 h 2159"/>
                <a:gd name="T34" fmla="*/ 936 w 2919"/>
                <a:gd name="T35" fmla="*/ 1515 h 2159"/>
                <a:gd name="T36" fmla="*/ 992 w 2919"/>
                <a:gd name="T37" fmla="*/ 1583 h 2159"/>
                <a:gd name="T38" fmla="*/ 1048 w 2919"/>
                <a:gd name="T39" fmla="*/ 1635 h 2159"/>
                <a:gd name="T40" fmla="*/ 1132 w 2919"/>
                <a:gd name="T41" fmla="*/ 1703 h 2159"/>
                <a:gd name="T42" fmla="*/ 1248 w 2919"/>
                <a:gd name="T43" fmla="*/ 1787 h 2159"/>
                <a:gd name="T44" fmla="*/ 1340 w 2919"/>
                <a:gd name="T45" fmla="*/ 1851 h 2159"/>
                <a:gd name="T46" fmla="*/ 1408 w 2919"/>
                <a:gd name="T47" fmla="*/ 1895 h 2159"/>
                <a:gd name="T48" fmla="*/ 1484 w 2919"/>
                <a:gd name="T49" fmla="*/ 1931 h 2159"/>
                <a:gd name="T50" fmla="*/ 1568 w 2919"/>
                <a:gd name="T51" fmla="*/ 1967 h 2159"/>
                <a:gd name="T52" fmla="*/ 1624 w 2919"/>
                <a:gd name="T53" fmla="*/ 1987 h 2159"/>
                <a:gd name="T54" fmla="*/ 1656 w 2919"/>
                <a:gd name="T55" fmla="*/ 1995 h 2159"/>
                <a:gd name="T56" fmla="*/ 1692 w 2919"/>
                <a:gd name="T57" fmla="*/ 2003 h 2159"/>
                <a:gd name="T58" fmla="*/ 1736 w 2919"/>
                <a:gd name="T59" fmla="*/ 2015 h 2159"/>
                <a:gd name="T60" fmla="*/ 1788 w 2919"/>
                <a:gd name="T61" fmla="*/ 2023 h 2159"/>
                <a:gd name="T62" fmla="*/ 1848 w 2919"/>
                <a:gd name="T63" fmla="*/ 2031 h 2159"/>
                <a:gd name="T64" fmla="*/ 1916 w 2919"/>
                <a:gd name="T65" fmla="*/ 2043 h 2159"/>
                <a:gd name="T66" fmla="*/ 1988 w 2919"/>
                <a:gd name="T67" fmla="*/ 2055 h 2159"/>
                <a:gd name="T68" fmla="*/ 2071 w 2919"/>
                <a:gd name="T69" fmla="*/ 2063 h 2159"/>
                <a:gd name="T70" fmla="*/ 2159 w 2919"/>
                <a:gd name="T71" fmla="*/ 2075 h 2159"/>
                <a:gd name="T72" fmla="*/ 2255 w 2919"/>
                <a:gd name="T73" fmla="*/ 2087 h 2159"/>
                <a:gd name="T74" fmla="*/ 2359 w 2919"/>
                <a:gd name="T75" fmla="*/ 2099 h 2159"/>
                <a:gd name="T76" fmla="*/ 2471 w 2919"/>
                <a:gd name="T77" fmla="*/ 2111 h 2159"/>
                <a:gd name="T78" fmla="*/ 2591 w 2919"/>
                <a:gd name="T79" fmla="*/ 2127 h 2159"/>
                <a:gd name="T80" fmla="*/ 2715 w 2919"/>
                <a:gd name="T81" fmla="*/ 2139 h 2159"/>
                <a:gd name="T82" fmla="*/ 2851 w 2919"/>
                <a:gd name="T83" fmla="*/ 2151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19" h="2159">
                  <a:moveTo>
                    <a:pt x="0" y="0"/>
                  </a:moveTo>
                  <a:lnTo>
                    <a:pt x="24" y="36"/>
                  </a:lnTo>
                  <a:lnTo>
                    <a:pt x="48" y="68"/>
                  </a:lnTo>
                  <a:lnTo>
                    <a:pt x="72" y="104"/>
                  </a:lnTo>
                  <a:lnTo>
                    <a:pt x="92" y="136"/>
                  </a:lnTo>
                  <a:lnTo>
                    <a:pt x="112" y="164"/>
                  </a:lnTo>
                  <a:lnTo>
                    <a:pt x="132" y="192"/>
                  </a:lnTo>
                  <a:lnTo>
                    <a:pt x="152" y="220"/>
                  </a:lnTo>
                  <a:lnTo>
                    <a:pt x="172" y="248"/>
                  </a:lnTo>
                  <a:lnTo>
                    <a:pt x="188" y="272"/>
                  </a:lnTo>
                  <a:lnTo>
                    <a:pt x="204" y="296"/>
                  </a:lnTo>
                  <a:lnTo>
                    <a:pt x="220" y="320"/>
                  </a:lnTo>
                  <a:lnTo>
                    <a:pt x="232" y="344"/>
                  </a:lnTo>
                  <a:lnTo>
                    <a:pt x="244" y="364"/>
                  </a:lnTo>
                  <a:lnTo>
                    <a:pt x="260" y="380"/>
                  </a:lnTo>
                  <a:lnTo>
                    <a:pt x="268" y="400"/>
                  </a:lnTo>
                  <a:lnTo>
                    <a:pt x="280" y="416"/>
                  </a:lnTo>
                  <a:lnTo>
                    <a:pt x="300" y="448"/>
                  </a:lnTo>
                  <a:lnTo>
                    <a:pt x="320" y="484"/>
                  </a:lnTo>
                  <a:lnTo>
                    <a:pt x="344" y="520"/>
                  </a:lnTo>
                  <a:lnTo>
                    <a:pt x="364" y="556"/>
                  </a:lnTo>
                  <a:lnTo>
                    <a:pt x="388" y="592"/>
                  </a:lnTo>
                  <a:lnTo>
                    <a:pt x="408" y="632"/>
                  </a:lnTo>
                  <a:lnTo>
                    <a:pt x="432" y="672"/>
                  </a:lnTo>
                  <a:lnTo>
                    <a:pt x="456" y="716"/>
                  </a:lnTo>
                  <a:lnTo>
                    <a:pt x="504" y="800"/>
                  </a:lnTo>
                  <a:lnTo>
                    <a:pt x="552" y="884"/>
                  </a:lnTo>
                  <a:lnTo>
                    <a:pt x="596" y="964"/>
                  </a:lnTo>
                  <a:lnTo>
                    <a:pt x="640" y="1044"/>
                  </a:lnTo>
                  <a:lnTo>
                    <a:pt x="688" y="1124"/>
                  </a:lnTo>
                  <a:lnTo>
                    <a:pt x="736" y="1207"/>
                  </a:lnTo>
                  <a:lnTo>
                    <a:pt x="792" y="1295"/>
                  </a:lnTo>
                  <a:lnTo>
                    <a:pt x="848" y="1387"/>
                  </a:lnTo>
                  <a:lnTo>
                    <a:pt x="876" y="1431"/>
                  </a:lnTo>
                  <a:lnTo>
                    <a:pt x="908" y="1475"/>
                  </a:lnTo>
                  <a:lnTo>
                    <a:pt x="936" y="1515"/>
                  </a:lnTo>
                  <a:lnTo>
                    <a:pt x="964" y="1551"/>
                  </a:lnTo>
                  <a:lnTo>
                    <a:pt x="992" y="1583"/>
                  </a:lnTo>
                  <a:lnTo>
                    <a:pt x="1020" y="1611"/>
                  </a:lnTo>
                  <a:lnTo>
                    <a:pt x="1048" y="1635"/>
                  </a:lnTo>
                  <a:lnTo>
                    <a:pt x="1076" y="1659"/>
                  </a:lnTo>
                  <a:lnTo>
                    <a:pt x="1132" y="1703"/>
                  </a:lnTo>
                  <a:lnTo>
                    <a:pt x="1188" y="1743"/>
                  </a:lnTo>
                  <a:lnTo>
                    <a:pt x="1248" y="1787"/>
                  </a:lnTo>
                  <a:lnTo>
                    <a:pt x="1308" y="1831"/>
                  </a:lnTo>
                  <a:lnTo>
                    <a:pt x="1340" y="1851"/>
                  </a:lnTo>
                  <a:lnTo>
                    <a:pt x="1372" y="1875"/>
                  </a:lnTo>
                  <a:lnTo>
                    <a:pt x="1408" y="1895"/>
                  </a:lnTo>
                  <a:lnTo>
                    <a:pt x="1448" y="1915"/>
                  </a:lnTo>
                  <a:lnTo>
                    <a:pt x="1484" y="1931"/>
                  </a:lnTo>
                  <a:lnTo>
                    <a:pt x="1524" y="1951"/>
                  </a:lnTo>
                  <a:lnTo>
                    <a:pt x="1568" y="1967"/>
                  </a:lnTo>
                  <a:lnTo>
                    <a:pt x="1612" y="1983"/>
                  </a:lnTo>
                  <a:lnTo>
                    <a:pt x="1624" y="1987"/>
                  </a:lnTo>
                  <a:lnTo>
                    <a:pt x="1640" y="1991"/>
                  </a:lnTo>
                  <a:lnTo>
                    <a:pt x="1656" y="1995"/>
                  </a:lnTo>
                  <a:lnTo>
                    <a:pt x="1672" y="1999"/>
                  </a:lnTo>
                  <a:lnTo>
                    <a:pt x="1692" y="2003"/>
                  </a:lnTo>
                  <a:lnTo>
                    <a:pt x="1712" y="2007"/>
                  </a:lnTo>
                  <a:lnTo>
                    <a:pt x="1736" y="2015"/>
                  </a:lnTo>
                  <a:lnTo>
                    <a:pt x="1760" y="2019"/>
                  </a:lnTo>
                  <a:lnTo>
                    <a:pt x="1788" y="2023"/>
                  </a:lnTo>
                  <a:lnTo>
                    <a:pt x="1816" y="2027"/>
                  </a:lnTo>
                  <a:lnTo>
                    <a:pt x="1848" y="2031"/>
                  </a:lnTo>
                  <a:lnTo>
                    <a:pt x="1880" y="2039"/>
                  </a:lnTo>
                  <a:lnTo>
                    <a:pt x="1916" y="2043"/>
                  </a:lnTo>
                  <a:lnTo>
                    <a:pt x="1952" y="2047"/>
                  </a:lnTo>
                  <a:lnTo>
                    <a:pt x="1988" y="2055"/>
                  </a:lnTo>
                  <a:lnTo>
                    <a:pt x="2028" y="2059"/>
                  </a:lnTo>
                  <a:lnTo>
                    <a:pt x="2071" y="2063"/>
                  </a:lnTo>
                  <a:lnTo>
                    <a:pt x="2115" y="2071"/>
                  </a:lnTo>
                  <a:lnTo>
                    <a:pt x="2159" y="2075"/>
                  </a:lnTo>
                  <a:lnTo>
                    <a:pt x="2207" y="2083"/>
                  </a:lnTo>
                  <a:lnTo>
                    <a:pt x="2255" y="2087"/>
                  </a:lnTo>
                  <a:lnTo>
                    <a:pt x="2307" y="2095"/>
                  </a:lnTo>
                  <a:lnTo>
                    <a:pt x="2359" y="2099"/>
                  </a:lnTo>
                  <a:lnTo>
                    <a:pt x="2415" y="2107"/>
                  </a:lnTo>
                  <a:lnTo>
                    <a:pt x="2471" y="2111"/>
                  </a:lnTo>
                  <a:lnTo>
                    <a:pt x="2531" y="2119"/>
                  </a:lnTo>
                  <a:lnTo>
                    <a:pt x="2591" y="2127"/>
                  </a:lnTo>
                  <a:lnTo>
                    <a:pt x="2651" y="2131"/>
                  </a:lnTo>
                  <a:lnTo>
                    <a:pt x="2715" y="2139"/>
                  </a:lnTo>
                  <a:lnTo>
                    <a:pt x="2783" y="2147"/>
                  </a:lnTo>
                  <a:lnTo>
                    <a:pt x="2851" y="2151"/>
                  </a:lnTo>
                  <a:lnTo>
                    <a:pt x="2919" y="2159"/>
                  </a:lnTo>
                </a:path>
              </a:pathLst>
            </a:custGeom>
            <a:noFill/>
            <a:ln w="57150" cmpd="sng">
              <a:solidFill>
                <a:srgbClr val="CC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55" name="Rectangle 71"/>
            <p:cNvSpPr>
              <a:spLocks noChangeArrowheads="1"/>
            </p:cNvSpPr>
            <p:nvPr/>
          </p:nvSpPr>
          <p:spPr bwMode="auto">
            <a:xfrm>
              <a:off x="249" y="854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80%</a:t>
              </a:r>
            </a:p>
          </p:txBody>
        </p:sp>
        <p:sp>
          <p:nvSpPr>
            <p:cNvPr id="156" name="Rectangle 72"/>
            <p:cNvSpPr>
              <a:spLocks noChangeArrowheads="1"/>
            </p:cNvSpPr>
            <p:nvPr/>
          </p:nvSpPr>
          <p:spPr bwMode="auto">
            <a:xfrm>
              <a:off x="249" y="1511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60%</a:t>
              </a:r>
            </a:p>
          </p:txBody>
        </p:sp>
        <p:sp>
          <p:nvSpPr>
            <p:cNvPr id="157" name="Rectangle 73"/>
            <p:cNvSpPr>
              <a:spLocks noChangeArrowheads="1"/>
            </p:cNvSpPr>
            <p:nvPr/>
          </p:nvSpPr>
          <p:spPr bwMode="auto">
            <a:xfrm>
              <a:off x="249" y="2166"/>
              <a:ext cx="25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40%</a:t>
              </a:r>
            </a:p>
          </p:txBody>
        </p:sp>
        <p:sp>
          <p:nvSpPr>
            <p:cNvPr id="158" name="Rectangle 74"/>
            <p:cNvSpPr>
              <a:spLocks noChangeArrowheads="1"/>
            </p:cNvSpPr>
            <p:nvPr/>
          </p:nvSpPr>
          <p:spPr bwMode="auto">
            <a:xfrm>
              <a:off x="249" y="2824"/>
              <a:ext cx="25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20%</a:t>
              </a:r>
            </a:p>
          </p:txBody>
        </p:sp>
        <p:sp>
          <p:nvSpPr>
            <p:cNvPr id="159" name="Rectangle 75"/>
            <p:cNvSpPr>
              <a:spLocks noChangeArrowheads="1"/>
            </p:cNvSpPr>
            <p:nvPr/>
          </p:nvSpPr>
          <p:spPr bwMode="auto">
            <a:xfrm>
              <a:off x="236" y="3480"/>
              <a:ext cx="190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4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0%</a:t>
              </a:r>
            </a:p>
          </p:txBody>
        </p:sp>
        <p:sp>
          <p:nvSpPr>
            <p:cNvPr id="160" name="Rectangle 76"/>
            <p:cNvSpPr>
              <a:spLocks noChangeArrowheads="1"/>
            </p:cNvSpPr>
            <p:nvPr/>
          </p:nvSpPr>
          <p:spPr bwMode="auto">
            <a:xfrm>
              <a:off x="667" y="977"/>
              <a:ext cx="3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薪 柴</a:t>
              </a:r>
            </a:p>
          </p:txBody>
        </p:sp>
        <p:sp>
          <p:nvSpPr>
            <p:cNvPr id="161" name="Rectangle 77"/>
            <p:cNvSpPr>
              <a:spLocks noChangeArrowheads="1"/>
            </p:cNvSpPr>
            <p:nvPr/>
          </p:nvSpPr>
          <p:spPr bwMode="auto">
            <a:xfrm>
              <a:off x="1701" y="941"/>
              <a:ext cx="3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煤 炭</a:t>
              </a:r>
            </a:p>
          </p:txBody>
        </p:sp>
        <p:sp>
          <p:nvSpPr>
            <p:cNvPr id="162" name="Rectangle 78"/>
            <p:cNvSpPr>
              <a:spLocks noChangeArrowheads="1"/>
            </p:cNvSpPr>
            <p:nvPr/>
          </p:nvSpPr>
          <p:spPr bwMode="auto">
            <a:xfrm>
              <a:off x="3833" y="572"/>
              <a:ext cx="131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水合物</a:t>
              </a:r>
            </a:p>
          </p:txBody>
        </p:sp>
        <p:sp>
          <p:nvSpPr>
            <p:cNvPr id="163" name="Rectangle 79"/>
            <p:cNvSpPr>
              <a:spLocks noChangeArrowheads="1"/>
            </p:cNvSpPr>
            <p:nvPr/>
          </p:nvSpPr>
          <p:spPr bwMode="auto">
            <a:xfrm>
              <a:off x="4737" y="2602"/>
              <a:ext cx="3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核 能</a:t>
              </a:r>
            </a:p>
          </p:txBody>
        </p:sp>
        <p:sp>
          <p:nvSpPr>
            <p:cNvPr id="164" name="Rectangle 80"/>
            <p:cNvSpPr>
              <a:spLocks noChangeArrowheads="1"/>
            </p:cNvSpPr>
            <p:nvPr/>
          </p:nvSpPr>
          <p:spPr bwMode="auto">
            <a:xfrm>
              <a:off x="4111" y="1695"/>
              <a:ext cx="47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天然气</a:t>
              </a:r>
            </a:p>
          </p:txBody>
        </p:sp>
        <p:sp>
          <p:nvSpPr>
            <p:cNvPr id="165" name="Rectangle 81"/>
            <p:cNvSpPr>
              <a:spLocks noChangeArrowheads="1"/>
            </p:cNvSpPr>
            <p:nvPr/>
          </p:nvSpPr>
          <p:spPr bwMode="auto">
            <a:xfrm>
              <a:off x="2120" y="2188"/>
              <a:ext cx="3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 </a:t>
              </a: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石油</a:t>
              </a:r>
            </a:p>
          </p:txBody>
        </p:sp>
        <p:sp>
          <p:nvSpPr>
            <p:cNvPr id="166" name="Rectangle 82"/>
            <p:cNvSpPr>
              <a:spLocks noChangeArrowheads="1"/>
            </p:cNvSpPr>
            <p:nvPr/>
          </p:nvSpPr>
          <p:spPr bwMode="auto">
            <a:xfrm>
              <a:off x="4808" y="2982"/>
              <a:ext cx="432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太阳能</a:t>
              </a:r>
            </a:p>
          </p:txBody>
        </p:sp>
        <p:sp>
          <p:nvSpPr>
            <p:cNvPr id="167" name="Rectangle 83"/>
            <p:cNvSpPr>
              <a:spLocks noChangeArrowheads="1"/>
            </p:cNvSpPr>
            <p:nvPr/>
          </p:nvSpPr>
          <p:spPr bwMode="auto">
            <a:xfrm>
              <a:off x="4015" y="3917"/>
              <a:ext cx="142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>
                  <a:latin typeface="Times New Roman" panose="02020603050405020304" pitchFamily="18" charset="0"/>
                  <a:ea typeface="微软雅黑" panose="020B0503020204020204" pitchFamily="34" charset="-122"/>
                </a:rPr>
                <a:t>(Edwards,2006)</a:t>
              </a:r>
            </a:p>
          </p:txBody>
        </p:sp>
        <p:sp>
          <p:nvSpPr>
            <p:cNvPr id="168" name="Freeform 84"/>
            <p:cNvSpPr>
              <a:spLocks/>
            </p:cNvSpPr>
            <p:nvPr/>
          </p:nvSpPr>
          <p:spPr bwMode="auto">
            <a:xfrm>
              <a:off x="3515" y="755"/>
              <a:ext cx="1588" cy="1459"/>
            </a:xfrm>
            <a:custGeom>
              <a:avLst/>
              <a:gdLst>
                <a:gd name="T0" fmla="*/ 0 w 1587"/>
                <a:gd name="T1" fmla="*/ 1460 h 1460"/>
                <a:gd name="T2" fmla="*/ 90 w 1587"/>
                <a:gd name="T3" fmla="*/ 1278 h 1460"/>
                <a:gd name="T4" fmla="*/ 181 w 1587"/>
                <a:gd name="T5" fmla="*/ 1097 h 1460"/>
                <a:gd name="T6" fmla="*/ 226 w 1587"/>
                <a:gd name="T7" fmla="*/ 1006 h 1460"/>
                <a:gd name="T8" fmla="*/ 272 w 1587"/>
                <a:gd name="T9" fmla="*/ 779 h 1460"/>
                <a:gd name="T10" fmla="*/ 317 w 1587"/>
                <a:gd name="T11" fmla="*/ 507 h 1460"/>
                <a:gd name="T12" fmla="*/ 453 w 1587"/>
                <a:gd name="T13" fmla="*/ 280 h 1460"/>
                <a:gd name="T14" fmla="*/ 680 w 1587"/>
                <a:gd name="T15" fmla="*/ 54 h 1460"/>
                <a:gd name="T16" fmla="*/ 862 w 1587"/>
                <a:gd name="T17" fmla="*/ 8 h 1460"/>
                <a:gd name="T18" fmla="*/ 1088 w 1587"/>
                <a:gd name="T19" fmla="*/ 8 h 1460"/>
                <a:gd name="T20" fmla="*/ 1315 w 1587"/>
                <a:gd name="T21" fmla="*/ 54 h 1460"/>
                <a:gd name="T22" fmla="*/ 1497 w 1587"/>
                <a:gd name="T23" fmla="*/ 144 h 1460"/>
                <a:gd name="T24" fmla="*/ 1587 w 1587"/>
                <a:gd name="T25" fmla="*/ 235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7" h="1460">
                  <a:moveTo>
                    <a:pt x="0" y="1460"/>
                  </a:moveTo>
                  <a:cubicBezTo>
                    <a:pt x="30" y="1399"/>
                    <a:pt x="60" y="1338"/>
                    <a:pt x="90" y="1278"/>
                  </a:cubicBezTo>
                  <a:cubicBezTo>
                    <a:pt x="120" y="1218"/>
                    <a:pt x="158" y="1142"/>
                    <a:pt x="181" y="1097"/>
                  </a:cubicBezTo>
                  <a:cubicBezTo>
                    <a:pt x="204" y="1052"/>
                    <a:pt x="211" y="1059"/>
                    <a:pt x="226" y="1006"/>
                  </a:cubicBezTo>
                  <a:cubicBezTo>
                    <a:pt x="241" y="953"/>
                    <a:pt x="257" y="862"/>
                    <a:pt x="272" y="779"/>
                  </a:cubicBezTo>
                  <a:cubicBezTo>
                    <a:pt x="287" y="696"/>
                    <a:pt x="287" y="590"/>
                    <a:pt x="317" y="507"/>
                  </a:cubicBezTo>
                  <a:cubicBezTo>
                    <a:pt x="347" y="424"/>
                    <a:pt x="393" y="355"/>
                    <a:pt x="453" y="280"/>
                  </a:cubicBezTo>
                  <a:cubicBezTo>
                    <a:pt x="513" y="205"/>
                    <a:pt x="612" y="99"/>
                    <a:pt x="680" y="54"/>
                  </a:cubicBezTo>
                  <a:cubicBezTo>
                    <a:pt x="748" y="9"/>
                    <a:pt x="794" y="16"/>
                    <a:pt x="862" y="8"/>
                  </a:cubicBezTo>
                  <a:cubicBezTo>
                    <a:pt x="930" y="0"/>
                    <a:pt x="1013" y="0"/>
                    <a:pt x="1088" y="8"/>
                  </a:cubicBezTo>
                  <a:cubicBezTo>
                    <a:pt x="1163" y="16"/>
                    <a:pt x="1247" y="31"/>
                    <a:pt x="1315" y="54"/>
                  </a:cubicBezTo>
                  <a:cubicBezTo>
                    <a:pt x="1383" y="77"/>
                    <a:pt x="1452" y="114"/>
                    <a:pt x="1497" y="144"/>
                  </a:cubicBezTo>
                  <a:cubicBezTo>
                    <a:pt x="1542" y="174"/>
                    <a:pt x="1564" y="204"/>
                    <a:pt x="1587" y="235"/>
                  </a:cubicBezTo>
                </a:path>
              </a:pathLst>
            </a:custGeom>
            <a:noFill/>
            <a:ln w="5715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kern="0"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6627" name="Text Box 85"/>
          <p:cNvSpPr txBox="1">
            <a:spLocks noChangeArrowheads="1"/>
          </p:cNvSpPr>
          <p:nvPr/>
        </p:nvSpPr>
        <p:spPr bwMode="auto">
          <a:xfrm>
            <a:off x="176213" y="909638"/>
            <a:ext cx="6911975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kumimoji="1" lang="zh-CN" altLang="en-US" sz="3600" b="1" dirty="0">
                <a:latin typeface="Times New Roman" pitchFamily="18" charset="0"/>
                <a:ea typeface="微软雅黑" pitchFamily="34" charset="-122"/>
                <a:cs typeface="Arial" pitchFamily="34" charset="0"/>
              </a:rPr>
              <a:t>能源结构及发展趋势预测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760538" y="1814513"/>
            <a:ext cx="669607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可燃冰释放的大量甲烷气体会形成温室效应</a:t>
            </a:r>
            <a:endParaRPr lang="en-US" altLang="zh-CN" sz="2200" b="1" dirty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全球温度升高，气候变暖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27652" name="Picture 1" descr="C:\Users\SHIYAN~1\AppData\Local\Temp\SGPicFaceTpBq\5064\06950E5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13" y="747713"/>
            <a:ext cx="10683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矩形 4"/>
          <p:cNvSpPr>
            <a:spLocks noChangeArrowheads="1"/>
          </p:cNvSpPr>
          <p:nvPr/>
        </p:nvSpPr>
        <p:spPr bwMode="auto">
          <a:xfrm>
            <a:off x="1619250" y="1352550"/>
            <a:ext cx="1416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温室效应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4322763"/>
            <a:ext cx="291623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37990"/>
            <a:ext cx="2680693" cy="2041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650" y="2513013"/>
            <a:ext cx="2519363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1219" y="4653136"/>
            <a:ext cx="3100673" cy="2086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8677" name="矩形 5"/>
          <p:cNvSpPr>
            <a:spLocks noChangeArrowheads="1"/>
          </p:cNvSpPr>
          <p:nvPr/>
        </p:nvSpPr>
        <p:spPr bwMode="auto">
          <a:xfrm>
            <a:off x="1393776" y="1311151"/>
            <a:ext cx="29787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地质灾害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双刃剑！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27584" y="1844824"/>
            <a:ext cx="7992889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可燃冰“融化”可能导致地层下沉、海底</a:t>
            </a:r>
            <a:r>
              <a:rPr lang="zh-CN" altLang="en-US" sz="2200" b="1" dirty="0" smtClean="0">
                <a:ea typeface="微软雅黑" pitchFamily="34" charset="-122"/>
              </a:rPr>
              <a:t>滑坡，甚至造成海啸；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氧气消耗、海水酸化，危及海洋生态平衡；</a:t>
            </a:r>
            <a:endParaRPr lang="en-US" altLang="zh-CN" sz="2200" b="1" dirty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可燃冰迅速释放造成了“死亡地狱”百慕大的形成</a:t>
            </a:r>
            <a:r>
              <a:rPr lang="en-US" altLang="zh-CN" sz="2200" b="1" dirty="0" smtClean="0">
                <a:ea typeface="微软雅黑" pitchFamily="34" charset="-122"/>
              </a:rPr>
              <a:t>…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28679" name="图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3" y="9636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461" y="4952826"/>
            <a:ext cx="24796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1776"/>
            <a:ext cx="283589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5517233"/>
            <a:ext cx="252028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tsunami-large"/>
          <p:cNvPicPr>
            <a:picLocks noChangeAspect="1" noChangeArrowheads="1"/>
          </p:cNvPicPr>
          <p:nvPr/>
        </p:nvPicPr>
        <p:blipFill>
          <a:blip r:embed="rId6" cstate="print"/>
          <a:srcRect l="11111" r="12222"/>
          <a:stretch>
            <a:fillRect/>
          </a:stretch>
        </p:blipFill>
        <p:spPr>
          <a:xfrm>
            <a:off x="5436096" y="3429000"/>
            <a:ext cx="2994617" cy="1883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effec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429000"/>
            <a:ext cx="2629961" cy="180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700" name="矩形 5"/>
          <p:cNvSpPr>
            <a:spLocks noChangeArrowheads="1"/>
          </p:cNvSpPr>
          <p:nvPr/>
        </p:nvSpPr>
        <p:spPr bwMode="auto">
          <a:xfrm>
            <a:off x="1619672" y="1340768"/>
            <a:ext cx="66720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可燃冰对天然气运输有啥影响吗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抑制与促进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276350" y="2133600"/>
            <a:ext cx="23399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西气东输</a:t>
            </a:r>
            <a:endParaRPr lang="en-US" altLang="zh-CN" sz="2200" b="1" dirty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>
                <a:ea typeface="微软雅黑" pitchFamily="34" charset="-122"/>
              </a:rPr>
              <a:t>天然气进口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29702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73163"/>
            <a:ext cx="814387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916832"/>
            <a:ext cx="2520280" cy="152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Box 7"/>
          <p:cNvSpPr txBox="1">
            <a:spLocks noChangeArrowheads="1"/>
          </p:cNvSpPr>
          <p:nvPr/>
        </p:nvSpPr>
        <p:spPr bwMode="auto">
          <a:xfrm>
            <a:off x="2051720" y="5445224"/>
            <a:ext cx="9493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有利？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sp>
        <p:nvSpPr>
          <p:cNvPr id="29706" name="TextBox 7"/>
          <p:cNvSpPr txBox="1">
            <a:spLocks noChangeArrowheads="1"/>
          </p:cNvSpPr>
          <p:nvPr/>
        </p:nvSpPr>
        <p:spPr bwMode="auto">
          <a:xfrm>
            <a:off x="6804248" y="5388322"/>
            <a:ext cx="94773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有弊？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91139" name="Picture 3" descr="C:\Users\mengqimg\Desktop\水合物科普ppt\可燃冰报告\天然气运输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2909158" cy="1755453"/>
          </a:xfrm>
          <a:prstGeom prst="rect">
            <a:avLst/>
          </a:prstGeom>
          <a:noFill/>
        </p:spPr>
      </p:pic>
      <p:pic>
        <p:nvPicPr>
          <p:cNvPr id="91140" name="Picture 4" descr="C:\Users\mengqimg\Desktop\水合物科普ppt\可燃冰报告\西伯利亚力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2500511" cy="1735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为什么要研究“可燃冰”？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700" name="矩形 5"/>
          <p:cNvSpPr>
            <a:spLocks noChangeArrowheads="1"/>
          </p:cNvSpPr>
          <p:nvPr/>
        </p:nvSpPr>
        <p:spPr bwMode="auto">
          <a:xfrm>
            <a:off x="1763688" y="1340768"/>
            <a:ext cx="2698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“可燃冰”技术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683568" y="2564904"/>
            <a:ext cx="3096344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储气技术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气体分离</a:t>
            </a:r>
            <a:r>
              <a:rPr lang="en-US" altLang="zh-CN" sz="2200" b="1" dirty="0" smtClean="0">
                <a:ea typeface="微软雅黑" pitchFamily="34" charset="-122"/>
              </a:rPr>
              <a:t>—</a:t>
            </a:r>
            <a:r>
              <a:rPr lang="zh-CN" altLang="en-US" sz="2200" b="1" dirty="0" smtClean="0">
                <a:ea typeface="微软雅黑" pitchFamily="34" charset="-122"/>
              </a:rPr>
              <a:t>尾气分离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200" b="1" dirty="0" smtClean="0">
                <a:ea typeface="微软雅黑" pitchFamily="34" charset="-122"/>
              </a:rPr>
              <a:t>海水淡化</a:t>
            </a:r>
            <a:r>
              <a:rPr lang="en-US" altLang="zh-CN" sz="2200" b="1" dirty="0" smtClean="0">
                <a:ea typeface="微软雅黑" pitchFamily="34" charset="-122"/>
              </a:rPr>
              <a:t>—</a:t>
            </a:r>
            <a:r>
              <a:rPr lang="zh-CN" altLang="en-US" sz="2200" b="1" dirty="0" smtClean="0">
                <a:ea typeface="微软雅黑" pitchFamily="34" charset="-122"/>
              </a:rPr>
              <a:t>排盐效应</a:t>
            </a:r>
            <a:endParaRPr lang="en-US" altLang="zh-CN" sz="2200" b="1" dirty="0" smtClean="0"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en-US" altLang="zh-CN" sz="2200" b="1" dirty="0" smtClean="0">
                <a:ea typeface="微软雅黑" pitchFamily="34" charset="-122"/>
              </a:rPr>
              <a:t>······</a:t>
            </a:r>
            <a:endParaRPr lang="en-US" altLang="zh-CN" sz="2200" b="1" dirty="0">
              <a:ea typeface="微软雅黑" pitchFamily="34" charset="-122"/>
            </a:endParaRPr>
          </a:p>
        </p:txBody>
      </p:sp>
      <p:pic>
        <p:nvPicPr>
          <p:cNvPr id="11" name="Picture 5" descr="FIG18_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52120" y="3356992"/>
            <a:ext cx="2952328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8546" name="Picture 2" descr="C:\Users\mengqimg\Desktop\水合物科普ppt\电厂气排放.jpg"/>
          <p:cNvPicPr>
            <a:picLocks noChangeAspect="1" noChangeArrowheads="1"/>
          </p:cNvPicPr>
          <p:nvPr/>
        </p:nvPicPr>
        <p:blipFill>
          <a:blip r:embed="rId3" cstate="print"/>
          <a:srcRect r="1877" b="15874"/>
          <a:stretch>
            <a:fillRect/>
          </a:stretch>
        </p:blipFill>
        <p:spPr bwMode="auto">
          <a:xfrm>
            <a:off x="971600" y="4797152"/>
            <a:ext cx="3703953" cy="20608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052736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engqimg\Desktop\水合物科普ppt\可燃冰报告\天然气运输车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268760"/>
            <a:ext cx="295232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179513" y="1320800"/>
            <a:ext cx="41402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200" b="1">
                <a:ea typeface="微软雅黑" pitchFamily="34" charset="-122"/>
              </a:rPr>
              <a:t>哪里满足可燃冰生成的条件？</a:t>
            </a:r>
            <a:endParaRPr lang="en-US" altLang="zh-CN" sz="2200" b="1">
              <a:ea typeface="微软雅黑" pitchFamily="34" charset="-122"/>
            </a:endParaRPr>
          </a:p>
        </p:txBody>
      </p:sp>
      <p:pic>
        <p:nvPicPr>
          <p:cNvPr id="31748" name="图片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1052513"/>
            <a:ext cx="619125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1997819" y="1908102"/>
            <a:ext cx="20088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微软雅黑" panose="020B0503020204020204" pitchFamily="34" charset="-122"/>
              </a:rPr>
              <a:t>上寒山  </a:t>
            </a:r>
            <a:endParaRPr lang="zh-CN" altLang="en-US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61384" y="1906370"/>
            <a:ext cx="17235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微软雅黑" panose="020B0503020204020204" pitchFamily="34" charset="-122"/>
              </a:rPr>
              <a:t>下深海</a:t>
            </a:r>
            <a:endParaRPr lang="zh-CN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2770188"/>
            <a:ext cx="3341687" cy="2389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2770188"/>
            <a:ext cx="3313112" cy="2360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108075" y="5357813"/>
            <a:ext cx="712946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85000"/>
            </a:pPr>
            <a:r>
              <a:rPr lang="zh-CN" altLang="en-US" sz="2200" b="1" dirty="0">
                <a:ea typeface="微软雅黑" pitchFamily="34" charset="-122"/>
              </a:rPr>
              <a:t>请思考：</a:t>
            </a:r>
            <a:r>
              <a:rPr lang="zh-CN" altLang="en-US" sz="2200" b="1" dirty="0">
                <a:solidFill>
                  <a:srgbClr val="0000FF"/>
                </a:solidFill>
                <a:ea typeface="微软雅黑" pitchFamily="34" charset="-122"/>
              </a:rPr>
              <a:t>高原寒山和深海</a:t>
            </a:r>
            <a:r>
              <a:rPr lang="zh-CN" altLang="en-US" sz="2200" b="1" dirty="0">
                <a:solidFill>
                  <a:srgbClr val="FF0000"/>
                </a:solidFill>
                <a:ea typeface="微软雅黑" pitchFamily="34" charset="-122"/>
              </a:rPr>
              <a:t>一定会</a:t>
            </a:r>
            <a:r>
              <a:rPr lang="zh-CN" altLang="en-US" sz="2200" b="1" dirty="0">
                <a:solidFill>
                  <a:srgbClr val="0000FF"/>
                </a:solidFill>
                <a:ea typeface="微软雅黑" pitchFamily="34" charset="-122"/>
              </a:rPr>
              <a:t>有可燃冰生成吗？</a:t>
            </a:r>
            <a:endParaRPr lang="en-US" altLang="zh-CN" sz="22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288" y="5467350"/>
            <a:ext cx="2873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22913" y="5876925"/>
            <a:ext cx="2227262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altLang="zh-CN" sz="2800" b="1">
                <a:ea typeface="微软雅黑" pitchFamily="34" charset="-122"/>
              </a:rPr>
              <a:t>————</a:t>
            </a:r>
            <a:r>
              <a:rPr lang="zh-CN" altLang="en-US" sz="2800" b="1">
                <a:solidFill>
                  <a:srgbClr val="FF0000"/>
                </a:solidFill>
                <a:ea typeface="微软雅黑" pitchFamily="34" charset="-122"/>
              </a:rPr>
              <a:t>气源</a:t>
            </a:r>
          </a:p>
        </p:txBody>
      </p:sp>
      <p:pic>
        <p:nvPicPr>
          <p:cNvPr id="107522" name="Picture 2" descr="C:\Users\mengqimg\Desktop\水合物科普ppt\一休哥.jpg"/>
          <p:cNvPicPr>
            <a:picLocks noChangeAspect="1" noChangeArrowheads="1"/>
          </p:cNvPicPr>
          <p:nvPr/>
        </p:nvPicPr>
        <p:blipFill>
          <a:blip r:embed="rId7" cstate="print"/>
          <a:srcRect l="29654" t="13745" r="23903" b="8526"/>
          <a:stretch>
            <a:fillRect/>
          </a:stretch>
        </p:blipFill>
        <p:spPr bwMode="auto">
          <a:xfrm>
            <a:off x="-108520" y="5373216"/>
            <a:ext cx="1181541" cy="1484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2771" name="组合 3"/>
          <p:cNvGrpSpPr>
            <a:grpSpLocks/>
          </p:cNvGrpSpPr>
          <p:nvPr/>
        </p:nvGrpSpPr>
        <p:grpSpPr bwMode="auto">
          <a:xfrm>
            <a:off x="523875" y="1412875"/>
            <a:ext cx="8043863" cy="3922713"/>
            <a:chOff x="549444" y="1988840"/>
            <a:chExt cx="8045111" cy="3923506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9444" y="1988840"/>
              <a:ext cx="8045111" cy="392350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椭圆 2"/>
            <p:cNvSpPr>
              <a:spLocks noChangeArrowheads="1"/>
            </p:cNvSpPr>
            <p:nvPr/>
          </p:nvSpPr>
          <p:spPr bwMode="auto">
            <a:xfrm>
              <a:off x="7294936" y="2726457"/>
              <a:ext cx="90000" cy="900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776" name="椭圆 4"/>
            <p:cNvSpPr>
              <a:spLocks noChangeArrowheads="1"/>
            </p:cNvSpPr>
            <p:nvPr/>
          </p:nvSpPr>
          <p:spPr bwMode="auto">
            <a:xfrm>
              <a:off x="6646864" y="3158505"/>
              <a:ext cx="90000" cy="900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822325" y="5516563"/>
            <a:ext cx="7767638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ea typeface="微软雅黑" pitchFamily="34" charset="-122"/>
              </a:rPr>
              <a:t>黄色：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已经被发现的可燃冰存在区域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ea typeface="微软雅黑" pitchFamily="34" charset="-122"/>
              </a:rPr>
              <a:t>红色：</a:t>
            </a: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潜在的可能存在可燃冰但是没有被取样验证的区域</a:t>
            </a:r>
          </a:p>
        </p:txBody>
      </p:sp>
      <p:sp>
        <p:nvSpPr>
          <p:cNvPr id="7" name="椭圆 6"/>
          <p:cNvSpPr>
            <a:spLocks noChangeArrowheads="1"/>
          </p:cNvSpPr>
          <p:nvPr/>
        </p:nvSpPr>
        <p:spPr bwMode="auto">
          <a:xfrm>
            <a:off x="6300788" y="2060575"/>
            <a:ext cx="1295400" cy="1260475"/>
          </a:xfrm>
          <a:prstGeom prst="ellipse">
            <a:avLst/>
          </a:prstGeom>
          <a:noFill/>
          <a:ln w="34925">
            <a:solidFill>
              <a:srgbClr val="F517B6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5843" name="Picture 2" descr="P1010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32044"/>
            <a:ext cx="2304257" cy="190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P1010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77072"/>
            <a:ext cx="23042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5" name="Rectangle 4"/>
          <p:cNvSpPr txBox="1">
            <a:spLocks noChangeArrowheads="1"/>
          </p:cNvSpPr>
          <p:nvPr/>
        </p:nvSpPr>
        <p:spPr bwMode="auto">
          <a:xfrm>
            <a:off x="304800" y="1016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我国南海北部陆坡钻获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的天然气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水合物样品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产状多样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en-US" altLang="zh-CN" sz="2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162" name="Picture 2" descr="C:\Users\mengqimg\Desktop\水合物科普ppt\可燃冰报告\珠江口水合物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060848"/>
            <a:ext cx="597666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哪里能找到“可燃冰”？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1016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我国祁连山冻土区钻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获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的天然气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水合物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样品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（裂隙型）</a:t>
            </a:r>
            <a:endParaRPr lang="en-US" altLang="zh-CN" sz="24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02" name="Picture 2" descr="F:\移动硬盘备份-20111121\D\文章修改\2014年\Comparison of the characteristics for natural gas hydrate recovered from marine and terrestrial areas in China\Figures\Figures\PC190048_副本_副本.jpg"/>
          <p:cNvPicPr>
            <a:picLocks noChangeAspect="1" noChangeArrowheads="1"/>
          </p:cNvPicPr>
          <p:nvPr/>
        </p:nvPicPr>
        <p:blipFill>
          <a:blip r:embed="rId2" cstate="print"/>
          <a:srcRect l="17620" t="9402" r="21688" b="24784"/>
          <a:stretch>
            <a:fillRect/>
          </a:stretch>
        </p:blipFill>
        <p:spPr bwMode="auto">
          <a:xfrm>
            <a:off x="827584" y="2420887"/>
            <a:ext cx="3384376" cy="3414573"/>
          </a:xfrm>
          <a:prstGeom prst="rect">
            <a:avLst/>
          </a:prstGeom>
          <a:noFill/>
        </p:spPr>
      </p:pic>
      <p:pic>
        <p:nvPicPr>
          <p:cNvPr id="102403" name="Picture 3" descr="F:\移动硬盘备份-20111121\D\陆地及海洋水合物样品测试\青海水合物样品测试\卢振全\照片\IMG_3412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29925" t="14700" r="24401" b="4374"/>
          <a:stretch>
            <a:fillRect/>
          </a:stretch>
        </p:blipFill>
        <p:spPr bwMode="auto">
          <a:xfrm>
            <a:off x="4572000" y="2420887"/>
            <a:ext cx="3456384" cy="3312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8651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如何寻找 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539552" y="980728"/>
            <a:ext cx="2063633" cy="41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 smtClean="0">
                <a:ea typeface="微软雅黑" pitchFamily="34" charset="-122"/>
              </a:rPr>
              <a:t>地质识别法</a:t>
            </a:r>
            <a:endParaRPr lang="zh-CN" altLang="en-US" sz="2400" b="1" dirty="0">
              <a:ea typeface="微软雅黑" pitchFamily="34" charset="-122"/>
            </a:endParaRPr>
          </a:p>
        </p:txBody>
      </p:sp>
      <p:grpSp>
        <p:nvGrpSpPr>
          <p:cNvPr id="11" name="组合 4"/>
          <p:cNvGrpSpPr>
            <a:grpSpLocks/>
          </p:cNvGrpSpPr>
          <p:nvPr/>
        </p:nvGrpSpPr>
        <p:grpSpPr bwMode="auto">
          <a:xfrm>
            <a:off x="1646423" y="1628800"/>
            <a:ext cx="2674057" cy="2376264"/>
            <a:chOff x="-12700" y="5356225"/>
            <a:chExt cx="2079625" cy="1466785"/>
          </a:xfrm>
        </p:grpSpPr>
        <p:pic>
          <p:nvPicPr>
            <p:cNvPr id="12" name="Picture 9" descr="image: Sea-floor hydrate mound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449" t="909" r="3574"/>
            <a:stretch>
              <a:fillRect/>
            </a:stretch>
          </p:blipFill>
          <p:spPr bwMode="auto">
            <a:xfrm>
              <a:off x="-12700" y="5376797"/>
              <a:ext cx="2043113" cy="14462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-12700" y="5356225"/>
              <a:ext cx="20796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0" y="5359400"/>
              <a:ext cx="20574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图片 4" descr="Niger delta.jpg"/>
          <p:cNvPicPr>
            <a:picLocks noChangeAspect="1"/>
          </p:cNvPicPr>
          <p:nvPr/>
        </p:nvPicPr>
        <p:blipFill>
          <a:blip r:embed="rId5" cstate="print"/>
          <a:srcRect l="22820" t="10611" r="25587" b="19213"/>
          <a:stretch>
            <a:fillRect/>
          </a:stretch>
        </p:blipFill>
        <p:spPr bwMode="auto">
          <a:xfrm>
            <a:off x="1619672" y="4293096"/>
            <a:ext cx="2731170" cy="24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9165" t="3048" r="5457"/>
          <a:stretch>
            <a:fillRect/>
          </a:stretch>
        </p:blipFill>
        <p:spPr bwMode="auto">
          <a:xfrm>
            <a:off x="4716016" y="1628800"/>
            <a:ext cx="280831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P1010069"/>
          <p:cNvPicPr>
            <a:picLocks noChangeAspect="1" noChangeArrowheads="1"/>
          </p:cNvPicPr>
          <p:nvPr/>
        </p:nvPicPr>
        <p:blipFill>
          <a:blip r:embed="rId7" cstate="print"/>
          <a:srcRect l="6897" t="12260" r="12643"/>
          <a:stretch>
            <a:fillRect/>
          </a:stretch>
        </p:blipFill>
        <p:spPr bwMode="auto">
          <a:xfrm>
            <a:off x="4716016" y="4365104"/>
            <a:ext cx="280831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直接箭头连接符 23"/>
          <p:cNvCxnSpPr/>
          <p:nvPr/>
        </p:nvCxnSpPr>
        <p:spPr>
          <a:xfrm flipV="1">
            <a:off x="971600" y="2564904"/>
            <a:ext cx="208823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323528" y="2132856"/>
            <a:ext cx="5715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甲烷羽状流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95536" y="4869160"/>
            <a:ext cx="5715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海底麻坑</a:t>
            </a:r>
            <a:endParaRPr lang="zh-CN" altLang="en-US" b="1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Times New Roman" pitchFamily="18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956376" y="1844824"/>
            <a:ext cx="571500" cy="20671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化能自养生物</a:t>
            </a:r>
            <a:endParaRPr lang="zh-CN" altLang="en-US" b="1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Times New Roman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7956376" y="4725144"/>
            <a:ext cx="571500" cy="14080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itchFamily="18" charset="0"/>
              </a:rPr>
              <a:t>粥状岩心</a:t>
            </a:r>
            <a:endParaRPr lang="zh-CN" altLang="en-US" b="1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8651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如何寻找 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2063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ea typeface="微软雅黑" pitchFamily="34" charset="-122"/>
              </a:rPr>
              <a:t>地震勘探法</a:t>
            </a:r>
          </a:p>
        </p:txBody>
      </p:sp>
      <p:sp>
        <p:nvSpPr>
          <p:cNvPr id="37892" name="矩形 4"/>
          <p:cNvSpPr>
            <a:spLocks noChangeArrowheads="1"/>
          </p:cNvSpPr>
          <p:nvPr/>
        </p:nvSpPr>
        <p:spPr bwMode="auto">
          <a:xfrm>
            <a:off x="971550" y="1557338"/>
            <a:ext cx="777716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ea typeface="微软雅黑" pitchFamily="34" charset="-122"/>
              </a:rPr>
              <a:t>声波在天然气水合物中传播速率比较高，是一般海底沉积物的</a:t>
            </a:r>
            <a:r>
              <a:rPr lang="en-US" altLang="zh-CN" sz="2000" b="1" dirty="0">
                <a:solidFill>
                  <a:srgbClr val="0000FF"/>
                </a:solidFill>
                <a:ea typeface="微软雅黑" pitchFamily="34" charset="-122"/>
              </a:rPr>
              <a:t>2</a:t>
            </a:r>
            <a:r>
              <a:rPr lang="zh-CN" altLang="en-US" sz="2000" b="1" dirty="0">
                <a:solidFill>
                  <a:srgbClr val="0000FF"/>
                </a:solidFill>
                <a:ea typeface="微软雅黑" pitchFamily="34" charset="-122"/>
              </a:rPr>
              <a:t>倍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2276475"/>
            <a:ext cx="3224212" cy="225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200" y="2276475"/>
            <a:ext cx="3125788" cy="2232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5825" y="4889500"/>
            <a:ext cx="1770063" cy="137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4000" y="4897438"/>
            <a:ext cx="1770063" cy="1389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869160"/>
            <a:ext cx="1693863" cy="1417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0350" y="4897438"/>
            <a:ext cx="1741488" cy="136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8651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2063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>
                <a:ea typeface="微软雅黑" pitchFamily="34" charset="-122"/>
              </a:rPr>
              <a:t>地震勘探法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639888"/>
            <a:ext cx="2460625" cy="194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703388"/>
            <a:ext cx="2208212" cy="1944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138613"/>
            <a:ext cx="35718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>
            <a:off x="3419475" y="2492375"/>
            <a:ext cx="647700" cy="2889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右箭头 17"/>
          <p:cNvSpPr/>
          <p:nvPr/>
        </p:nvSpPr>
        <p:spPr>
          <a:xfrm rot="5400000">
            <a:off x="5130007" y="3675856"/>
            <a:ext cx="323850" cy="28733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右箭头 18"/>
          <p:cNvSpPr/>
          <p:nvPr/>
        </p:nvSpPr>
        <p:spPr>
          <a:xfrm rot="8723165">
            <a:off x="3027363" y="3636963"/>
            <a:ext cx="1463675" cy="2889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924" name="TextBox 8"/>
          <p:cNvSpPr txBox="1">
            <a:spLocks noChangeArrowheads="1"/>
          </p:cNvSpPr>
          <p:nvPr/>
        </p:nvSpPr>
        <p:spPr bwMode="auto">
          <a:xfrm>
            <a:off x="5580063" y="5967413"/>
            <a:ext cx="9953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b="1">
                <a:solidFill>
                  <a:srgbClr val="FF0000"/>
                </a:solidFill>
                <a:ea typeface="微软雅黑" pitchFamily="34" charset="-122"/>
              </a:rPr>
              <a:t>纵向分布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“可燃冰”的发现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7" name="Picture 4" descr="xx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052736"/>
            <a:ext cx="3744416" cy="3168204"/>
          </a:xfrm>
          <a:prstGeom prst="rect">
            <a:avLst/>
          </a:prstGeom>
          <a:noFill/>
          <a:ln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15352" t="21404" r="19856" b="17285"/>
          <a:stretch>
            <a:fillRect/>
          </a:stretch>
        </p:blipFill>
        <p:spPr bwMode="auto">
          <a:xfrm>
            <a:off x="4427984" y="1052736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矩形 19"/>
          <p:cNvSpPr/>
          <p:nvPr/>
        </p:nvSpPr>
        <p:spPr>
          <a:xfrm>
            <a:off x="539552" y="450912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n"/>
            </a:pP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上世纪</a:t>
            </a:r>
            <a:r>
              <a:rPr lang="en-US" altLang="zh-TW" sz="3200" b="1" dirty="0" smtClean="0">
                <a:latin typeface="华文新魏" pitchFamily="2" charset="-122"/>
                <a:ea typeface="华文新魏" pitchFamily="2" charset="-122"/>
              </a:rPr>
              <a:t>30</a:t>
            </a:r>
            <a:r>
              <a:rPr lang="zh-TW" altLang="en-US" sz="3200" b="1" dirty="0" smtClean="0">
                <a:latin typeface="华文新魏" pitchFamily="2" charset="-122"/>
                <a:ea typeface="华文新魏" pitchFamily="2" charset="-122"/>
              </a:rPr>
              <a:t>年代，</a:t>
            </a: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为了输送天然气，铺设了输气管道。</a:t>
            </a:r>
            <a:endParaRPr lang="zh-TW" altLang="en-US" sz="3200" b="1" dirty="0" smtClean="0">
              <a:latin typeface="华文新魏" pitchFamily="2" charset="-122"/>
              <a:ea typeface="华文新魏" pitchFamily="2" charset="-122"/>
            </a:endParaRPr>
          </a:p>
          <a:p>
            <a:pPr algn="just">
              <a:buFont typeface="Wingdings" pitchFamily="2" charset="2"/>
              <a:buChar char="n"/>
            </a:pPr>
            <a:r>
              <a:rPr lang="zh-CN" altLang="en-US" sz="3200" b="1" dirty="0" smtClean="0">
                <a:latin typeface="华文新魏" pitchFamily="2" charset="-122"/>
                <a:ea typeface="华文新魏" pitchFamily="2" charset="-122"/>
              </a:rPr>
              <a:t>一些输气管道经常奇怪的被“冰块” 堵塞。</a:t>
            </a:r>
            <a:endParaRPr lang="zh-TW" altLang="en-US" sz="3200" b="1" dirty="0"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如何寻找 “可燃冰”？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4576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测井技术</a:t>
            </a:r>
            <a:r>
              <a:rPr lang="en-US" altLang="zh-CN" sz="2000" b="1" dirty="0">
                <a:ea typeface="微软雅黑" pitchFamily="34" charset="-122"/>
              </a:rPr>
              <a:t>————</a:t>
            </a:r>
            <a:r>
              <a:rPr lang="zh-CN" altLang="en-US" sz="2000" b="1" dirty="0">
                <a:ea typeface="微软雅黑" pitchFamily="34" charset="-122"/>
              </a:rPr>
              <a:t>神马是测井呢？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1844675"/>
            <a:ext cx="3286125" cy="423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1844675"/>
            <a:ext cx="1008063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5438" y="1844675"/>
            <a:ext cx="32813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7142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测井技术</a:t>
            </a:r>
            <a:r>
              <a:rPr lang="en-US" altLang="zh-CN" sz="2000" b="1" dirty="0">
                <a:ea typeface="微软雅黑" pitchFamily="34" charset="-122"/>
              </a:rPr>
              <a:t>————</a:t>
            </a:r>
            <a:r>
              <a:rPr lang="zh-CN" altLang="en-US" sz="2000" b="1" dirty="0">
                <a:ea typeface="微软雅黑" pitchFamily="34" charset="-122"/>
              </a:rPr>
              <a:t>测井为什么能识别地层中的可燃冰呢？</a:t>
            </a:r>
          </a:p>
        </p:txBody>
      </p:sp>
      <p:sp>
        <p:nvSpPr>
          <p:cNvPr id="40964" name="矩形 3"/>
          <p:cNvSpPr>
            <a:spLocks noChangeArrowheads="1"/>
          </p:cNvSpPr>
          <p:nvPr/>
        </p:nvSpPr>
        <p:spPr bwMode="auto">
          <a:xfrm>
            <a:off x="1042988" y="1728788"/>
            <a:ext cx="339248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35100" indent="-14351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电阻</a:t>
            </a:r>
            <a:r>
              <a:rPr lang="zh-CN" altLang="en-US" sz="2000" b="1" dirty="0">
                <a:ea typeface="微软雅黑" pitchFamily="34" charset="-122"/>
              </a:rPr>
              <a:t>率测井：可燃冰是不导电的</a:t>
            </a:r>
            <a:r>
              <a:rPr lang="en-US" altLang="zh-CN" sz="2000" b="1" dirty="0">
                <a:ea typeface="微软雅黑" pitchFamily="34" charset="-122"/>
              </a:rPr>
              <a:t>,</a:t>
            </a:r>
            <a:r>
              <a:rPr lang="zh-CN" altLang="en-US" sz="2000" b="1" dirty="0">
                <a:ea typeface="微软雅黑" pitchFamily="34" charset="-122"/>
              </a:rPr>
              <a:t>在可燃冰层段，电阻率曲线呈现急剧增高的箱状</a:t>
            </a:r>
            <a:endParaRPr lang="en-US" altLang="zh-CN" sz="2000" b="1" dirty="0">
              <a:ea typeface="微软雅黑" pitchFamily="34" charset="-122"/>
            </a:endParaRPr>
          </a:p>
          <a:p>
            <a:pPr marL="1435100" indent="-14351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声波</a:t>
            </a:r>
            <a:r>
              <a:rPr lang="zh-CN" altLang="en-US" sz="2000" b="1" dirty="0">
                <a:ea typeface="微软雅黑" pitchFamily="34" charset="-122"/>
              </a:rPr>
              <a:t>测井：声波在天然气水合物中传播速率比较高</a:t>
            </a:r>
            <a:endParaRPr lang="en-US" altLang="zh-CN" sz="2000" b="1" dirty="0">
              <a:ea typeface="微软雅黑" pitchFamily="34" charset="-122"/>
            </a:endParaRPr>
          </a:p>
          <a:p>
            <a:pPr marL="1435100" indent="-143510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dirty="0">
                <a:ea typeface="微软雅黑" pitchFamily="34" charset="-122"/>
              </a:rPr>
              <a:t>其他方法：自然电位、自然伽马、中子</a:t>
            </a:r>
            <a:r>
              <a:rPr lang="en-US" altLang="zh-CN" sz="2000" b="1" dirty="0">
                <a:ea typeface="微软雅黑" pitchFamily="34" charset="-122"/>
              </a:rPr>
              <a:t>…</a:t>
            </a:r>
            <a:endParaRPr lang="zh-CN" altLang="en-US" sz="2000" b="1" dirty="0">
              <a:ea typeface="微软雅黑" pitchFamily="34" charset="-122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475" y="1728788"/>
            <a:ext cx="39147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6115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钻井取芯</a:t>
            </a:r>
            <a:r>
              <a:rPr lang="en-US" altLang="zh-CN" sz="2000" b="1" dirty="0">
                <a:ea typeface="微软雅黑" pitchFamily="34" charset="-122"/>
              </a:rPr>
              <a:t>————</a:t>
            </a:r>
            <a:r>
              <a:rPr lang="zh-CN" altLang="en-US" sz="2000" b="1" dirty="0">
                <a:ea typeface="微软雅黑" pitchFamily="34" charset="-122"/>
              </a:rPr>
              <a:t>直接把地下的岩石拿上来观察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207" y="1752816"/>
            <a:ext cx="362323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7412" y="1807905"/>
            <a:ext cx="3286587" cy="2825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图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0463" y="4772025"/>
            <a:ext cx="11239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9975" y="4941888"/>
            <a:ext cx="58054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如何才能把地底下的岩石拿上来呢？</a:t>
            </a:r>
            <a:endParaRPr lang="en-US" altLang="zh-CN" sz="2000" b="1" dirty="0">
              <a:ea typeface="微软雅黑" pitchFamily="34" charset="-122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拿上来的岩心很宝贵，需要观察些什么东西呢？</a:t>
            </a:r>
            <a:endParaRPr lang="en-US" altLang="zh-CN" sz="2000" b="1" dirty="0">
              <a:ea typeface="微软雅黑" pitchFamily="34" charset="-122"/>
            </a:endParaRPr>
          </a:p>
          <a:p>
            <a:pPr marL="342900" indent="-342900">
              <a:lnSpc>
                <a:spcPct val="125000"/>
              </a:lnSpc>
              <a:spcBef>
                <a:spcPts val="6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还有没有其他的办法能帮助找到可燃冰呢</a:t>
            </a:r>
            <a:r>
              <a:rPr lang="en-US" altLang="zh-CN" sz="2000" b="1" dirty="0">
                <a:ea typeface="微软雅黑" pitchFamily="34" charset="-122"/>
              </a:rPr>
              <a:t>…</a:t>
            </a:r>
            <a:endParaRPr lang="zh-CN" altLang="en-US" sz="2000" b="1" dirty="0"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4975" y="3532188"/>
            <a:ext cx="1943100" cy="2097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sp>
        <p:nvSpPr>
          <p:cNvPr id="43012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2371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marL="447675" indent="-447675">
              <a:lnSpc>
                <a:spcPct val="125000"/>
              </a:lnSpc>
              <a:spcBef>
                <a:spcPts val="600"/>
              </a:spcBef>
              <a:buClr>
                <a:srgbClr val="0000FF"/>
              </a:buClr>
              <a:buSzPct val="85000"/>
              <a:buFont typeface="Wingdings" pitchFamily="2" charset="2"/>
              <a:buChar char="u"/>
            </a:pPr>
            <a:r>
              <a:rPr lang="zh-CN" altLang="en-US" sz="2400" b="1">
                <a:ea typeface="微软雅黑" pitchFamily="34" charset="-122"/>
              </a:rPr>
              <a:t>地球化学方法</a:t>
            </a:r>
          </a:p>
        </p:txBody>
      </p:sp>
      <p:sp>
        <p:nvSpPr>
          <p:cNvPr id="43013" name="矩形 3"/>
          <p:cNvSpPr>
            <a:spLocks noChangeArrowheads="1"/>
          </p:cNvSpPr>
          <p:nvPr/>
        </p:nvSpPr>
        <p:spPr bwMode="auto">
          <a:xfrm>
            <a:off x="1206500" y="1844675"/>
            <a:ext cx="28527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气体异常检测法 </a:t>
            </a:r>
            <a:endParaRPr lang="en-US" altLang="zh-CN" sz="2000" b="1" dirty="0">
              <a:ea typeface="微软雅黑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流体地球化学方法 </a:t>
            </a:r>
            <a:endParaRPr lang="en-US" altLang="zh-CN" sz="2000" b="1" dirty="0">
              <a:ea typeface="微软雅黑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zh-CN" altLang="en-US" sz="2000" b="1" dirty="0">
                <a:ea typeface="微软雅黑" pitchFamily="34" charset="-122"/>
              </a:rPr>
              <a:t>稳定同位素化学方法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413" y="3511550"/>
            <a:ext cx="1547812" cy="2139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076325"/>
            <a:ext cx="2111375" cy="1598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3476" y="5922571"/>
            <a:ext cx="5470524" cy="9056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图片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4525" y="5876925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4343400"/>
            <a:ext cx="2159843" cy="150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9" name="Picture 9" descr="reaset"/>
          <p:cNvPicPr>
            <a:picLocks noChangeAspect="1" noChangeArrowheads="1"/>
          </p:cNvPicPr>
          <p:nvPr/>
        </p:nvPicPr>
        <p:blipFill>
          <a:blip r:embed="rId8" cstate="print"/>
          <a:srcRect l="7373" t="7347" r="7126" b="7114"/>
          <a:stretch>
            <a:fillRect/>
          </a:stretch>
        </p:blipFill>
        <p:spPr bwMode="auto">
          <a:xfrm>
            <a:off x="5718175" y="2747963"/>
            <a:ext cx="2151063" cy="1527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pic>
        <p:nvPicPr>
          <p:cNvPr id="44035" name="Picture 2" descr="P101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0" y="3429000"/>
            <a:ext cx="16621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P3210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3429000"/>
            <a:ext cx="1658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4" descr="图2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2100" y="3429000"/>
            <a:ext cx="17700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115544" y="5679653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 dirty="0">
                <a:ea typeface="微软雅黑" pitchFamily="34" charset="-122"/>
              </a:rPr>
              <a:t>拖网取样与箱式取样</a:t>
            </a: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215900" y="5696421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 dirty="0">
                <a:ea typeface="微软雅黑" pitchFamily="34" charset="-122"/>
              </a:rPr>
              <a:t>大型重力活塞取样</a:t>
            </a:r>
          </a:p>
        </p:txBody>
      </p:sp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2349500" y="5696421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 dirty="0">
                <a:ea typeface="微软雅黑" pitchFamily="34" charset="-122"/>
              </a:rPr>
              <a:t>重力柱状取样</a:t>
            </a:r>
          </a:p>
        </p:txBody>
      </p:sp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6081713" y="5784850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9900"/>
              </a:buClr>
              <a:buSzPct val="125000"/>
            </a:pPr>
            <a:r>
              <a:rPr lang="zh-CN" altLang="en-US" sz="2000" b="1">
                <a:ea typeface="微软雅黑" pitchFamily="34" charset="-122"/>
              </a:rPr>
              <a:t>海底摄像和海底热流</a:t>
            </a:r>
          </a:p>
        </p:txBody>
      </p:sp>
      <p:pic>
        <p:nvPicPr>
          <p:cNvPr id="44042" name="Picture 10" descr="SBEAMPLO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3900" y="990600"/>
            <a:ext cx="25908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PIC000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9000" y="990600"/>
            <a:ext cx="244792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PIC000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500" y="990600"/>
            <a:ext cx="27432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444500" y="2895600"/>
            <a:ext cx="27432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349423" dir="4254390">
              <a:schemeClr val="bg2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 dirty="0">
                <a:latin typeface="Times New Roman" pitchFamily="18" charset="0"/>
                <a:ea typeface="微软雅黑" pitchFamily="34" charset="-122"/>
              </a:rPr>
              <a:t>多道高分辨率地震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3416300" y="2895600"/>
            <a:ext cx="20574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349423" dir="4254390">
              <a:schemeClr val="bg2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>
                <a:latin typeface="Times New Roman" pitchFamily="18" charset="0"/>
                <a:ea typeface="微软雅黑" pitchFamily="34" charset="-122"/>
              </a:rPr>
              <a:t>多波束测深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6159500" y="2895600"/>
            <a:ext cx="19812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7" dist="349423" dir="4254390">
              <a:schemeClr val="bg2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b="1">
                <a:latin typeface="Times New Roman" pitchFamily="18" charset="0"/>
                <a:ea typeface="微软雅黑" pitchFamily="34" charset="-122"/>
              </a:rPr>
              <a:t>浅层剖面</a:t>
            </a:r>
          </a:p>
        </p:txBody>
      </p:sp>
      <p:pic>
        <p:nvPicPr>
          <p:cNvPr id="44048" name="Picture 16" descr="deeppho1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/>
          <a:srcRect l="2806" t="31944" r="38878" b="9761"/>
          <a:stretch>
            <a:fillRect/>
          </a:stretch>
        </p:blipFill>
        <p:spPr bwMode="auto">
          <a:xfrm>
            <a:off x="6159500" y="3429000"/>
            <a:ext cx="243522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lvl="0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如何寻找 “可燃冰”？</a:t>
            </a:r>
          </a:p>
        </p:txBody>
      </p:sp>
      <p:pic>
        <p:nvPicPr>
          <p:cNvPr id="45059" name="Picture 2" descr="NJ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388778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FENDOU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557338"/>
            <a:ext cx="3887787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fendou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" y="4319588"/>
            <a:ext cx="378777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45062" name="Picture 5" descr="德国太阳号船040619_3"/>
          <p:cNvPicPr>
            <a:picLocks noChangeAspect="1" noChangeArrowheads="1"/>
          </p:cNvPicPr>
          <p:nvPr/>
        </p:nvPicPr>
        <p:blipFill>
          <a:blip r:embed="rId5" cstate="print"/>
          <a:srcRect t="16890"/>
          <a:stretch>
            <a:fillRect/>
          </a:stretch>
        </p:blipFill>
        <p:spPr bwMode="auto">
          <a:xfrm>
            <a:off x="4724400" y="4365625"/>
            <a:ext cx="38798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323850" y="1557338"/>
            <a:ext cx="14398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海洋四号</a:t>
            </a: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4787900" y="1557338"/>
            <a:ext cx="13684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奋斗四号</a:t>
            </a:r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395288" y="4365625"/>
            <a:ext cx="1368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奋斗五号</a:t>
            </a:r>
          </a:p>
        </p:txBody>
      </p:sp>
      <p:sp>
        <p:nvSpPr>
          <p:cNvPr id="45066" name="Text Box 9"/>
          <p:cNvSpPr txBox="1">
            <a:spLocks noChangeArrowheads="1"/>
          </p:cNvSpPr>
          <p:nvPr/>
        </p:nvSpPr>
        <p:spPr bwMode="auto">
          <a:xfrm>
            <a:off x="4787900" y="4365625"/>
            <a:ext cx="1368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349423" dir="4254390">
              <a:srgbClr val="FFFF00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200" b="1">
                <a:latin typeface="微软雅黑" pitchFamily="34" charset="-122"/>
                <a:ea typeface="微软雅黑" pitchFamily="34" charset="-122"/>
              </a:rPr>
              <a:t>太阳号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合理利用可燃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9156" name="TextBox 10"/>
          <p:cNvSpPr txBox="1">
            <a:spLocks noChangeArrowheads="1"/>
          </p:cNvSpPr>
          <p:nvPr/>
        </p:nvSpPr>
        <p:spPr bwMode="auto">
          <a:xfrm>
            <a:off x="2165350" y="5897563"/>
            <a:ext cx="6337300" cy="41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630238" indent="-630238" algn="ctr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还有没有更好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的可燃冰开采方法呢？</a:t>
            </a:r>
            <a:endParaRPr lang="zh-CN" altLang="en-US" sz="2400" b="1" dirty="0">
              <a:ea typeface="微软雅黑" pitchFamily="34" charset="-122"/>
            </a:endParaRPr>
          </a:p>
        </p:txBody>
      </p:sp>
      <p:sp>
        <p:nvSpPr>
          <p:cNvPr id="49157" name="AutoShape 5" descr="\\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8" name="AutoShape 6" descr="\\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9" name="AutoShape 7" descr="\\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4265" y="5877272"/>
            <a:ext cx="789851" cy="792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组合 11"/>
          <p:cNvGrpSpPr>
            <a:grpSpLocks/>
          </p:cNvGrpSpPr>
          <p:nvPr/>
        </p:nvGrpSpPr>
        <p:grpSpPr bwMode="auto">
          <a:xfrm>
            <a:off x="395536" y="2276872"/>
            <a:ext cx="8316416" cy="3312368"/>
            <a:chOff x="0" y="2230458"/>
            <a:chExt cx="9144000" cy="41275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30458"/>
              <a:ext cx="9144000" cy="412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1681163" y="2878158"/>
              <a:ext cx="1377950" cy="366712"/>
            </a:xfrm>
            <a:prstGeom prst="rect">
              <a:avLst/>
            </a:prstGeom>
            <a:solidFill>
              <a:srgbClr val="FDFD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FF0000"/>
                  </a:solidFill>
                </a:rPr>
                <a:t>热激活法</a:t>
              </a: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4776788" y="2878158"/>
              <a:ext cx="1019175" cy="366712"/>
            </a:xfrm>
            <a:prstGeom prst="rect">
              <a:avLst/>
            </a:prstGeom>
            <a:solidFill>
              <a:srgbClr val="FDFD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FF0000"/>
                  </a:solidFill>
                </a:rPr>
                <a:t>降压法</a:t>
              </a: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7667625" y="2878158"/>
              <a:ext cx="1408113" cy="366712"/>
            </a:xfrm>
            <a:prstGeom prst="rect">
              <a:avLst/>
            </a:prstGeom>
            <a:solidFill>
              <a:srgbClr val="FDFD5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添化学剂法</a:t>
              </a: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331640" y="1124744"/>
            <a:ext cx="742315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 marL="630238" indent="-630238"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想一想：</a:t>
            </a:r>
            <a:r>
              <a:rPr lang="zh-CN" altLang="en-US" sz="2400" b="1" dirty="0">
                <a:ea typeface="微软雅黑" pitchFamily="34" charset="-122"/>
              </a:rPr>
              <a:t>地底下（海底）的可燃冰，如何才能拿到地面上呢？是像挖煤一样的吗？为什么？</a:t>
            </a:r>
          </a:p>
        </p:txBody>
      </p:sp>
      <p:pic>
        <p:nvPicPr>
          <p:cNvPr id="21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69990">
            <a:off x="565190" y="934358"/>
            <a:ext cx="7064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合理利用可燃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9157" name="AutoShape 5" descr="\\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8" name="AutoShape 6" descr="\\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9" name="AutoShape 7" descr="\\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874871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5536" y="1393612"/>
            <a:ext cx="2000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CO</a:t>
            </a:r>
            <a:r>
              <a:rPr lang="en-US" altLang="zh-CN" sz="2800" b="1" baseline="-25000" dirty="0" smtClean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新魏" pitchFamily="2" charset="-122"/>
                <a:ea typeface="华文新魏" pitchFamily="2" charset="-122"/>
              </a:rPr>
              <a:t>置换法</a:t>
            </a:r>
            <a:endParaRPr lang="zh-CN" altLang="en-US" sz="2800" b="1" dirty="0">
              <a:solidFill>
                <a:srgbClr val="0000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4437112"/>
            <a:ext cx="815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一箭双雕：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同时实现了可燃冰开采与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CO</a:t>
            </a:r>
            <a:r>
              <a:rPr lang="en-US" altLang="zh-CN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2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埋存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合理利用可燃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7107" name="组合 13"/>
          <p:cNvGrpSpPr>
            <a:grpSpLocks/>
          </p:cNvGrpSpPr>
          <p:nvPr/>
        </p:nvGrpSpPr>
        <p:grpSpPr bwMode="auto">
          <a:xfrm>
            <a:off x="104775" y="2127250"/>
            <a:ext cx="8934450" cy="4248150"/>
            <a:chOff x="104235" y="2127112"/>
            <a:chExt cx="8935530" cy="4248472"/>
          </a:xfrm>
        </p:grpSpPr>
        <p:pic>
          <p:nvPicPr>
            <p:cNvPr id="47118" name="图片 5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35" y="2127112"/>
              <a:ext cx="8935530" cy="424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Box 1"/>
            <p:cNvSpPr txBox="1">
              <a:spLocks noChangeArrowheads="1"/>
            </p:cNvSpPr>
            <p:nvPr/>
          </p:nvSpPr>
          <p:spPr bwMode="auto">
            <a:xfrm>
              <a:off x="1547664" y="2780928"/>
              <a:ext cx="688256" cy="27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>
                <a:lnSpc>
                  <a:spcPct val="125000"/>
                </a:lnSpc>
                <a:spcBef>
                  <a:spcPts val="600"/>
                </a:spcBef>
              </a:pPr>
              <a:r>
                <a:rPr lang="zh-CN" altLang="en-US" sz="1600" b="1">
                  <a:solidFill>
                    <a:srgbClr val="FF0000"/>
                  </a:solidFill>
                  <a:ea typeface="微软雅黑" pitchFamily="34" charset="-122"/>
                </a:rPr>
                <a:t>加拿大</a:t>
              </a:r>
            </a:p>
          </p:txBody>
        </p:sp>
        <p:sp>
          <p:nvSpPr>
            <p:cNvPr id="47120" name="TextBox 8"/>
            <p:cNvSpPr txBox="1">
              <a:spLocks noChangeArrowheads="1"/>
            </p:cNvSpPr>
            <p:nvPr/>
          </p:nvSpPr>
          <p:spPr bwMode="auto">
            <a:xfrm>
              <a:off x="1064592" y="3455030"/>
              <a:ext cx="483072" cy="279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36000" tIns="0" rIns="36000" bIns="0">
              <a:spAutoFit/>
            </a:bodyPr>
            <a:lstStyle/>
            <a:p>
              <a:pPr>
                <a:lnSpc>
                  <a:spcPct val="125000"/>
                </a:lnSpc>
                <a:spcBef>
                  <a:spcPts val="600"/>
                </a:spcBef>
              </a:pPr>
              <a:r>
                <a:rPr lang="zh-CN" altLang="en-US" sz="1600" b="1">
                  <a:solidFill>
                    <a:srgbClr val="FF0000"/>
                  </a:solidFill>
                  <a:ea typeface="微软雅黑" pitchFamily="34" charset="-122"/>
                </a:rPr>
                <a:t>美国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064789" y="2708181"/>
              <a:ext cx="241329" cy="57154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306118" y="3279724"/>
              <a:ext cx="1754399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08" name="椭圆 14"/>
          <p:cNvSpPr>
            <a:spLocks noChangeArrowheads="1"/>
          </p:cNvSpPr>
          <p:nvPr/>
        </p:nvSpPr>
        <p:spPr bwMode="auto">
          <a:xfrm>
            <a:off x="1960563" y="2420938"/>
            <a:ext cx="180975" cy="179387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109" name="椭圆 17"/>
          <p:cNvSpPr>
            <a:spLocks noChangeArrowheads="1"/>
          </p:cNvSpPr>
          <p:nvPr/>
        </p:nvSpPr>
        <p:spPr bwMode="auto">
          <a:xfrm>
            <a:off x="708025" y="2663825"/>
            <a:ext cx="179388" cy="17938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110" name="椭圆 18"/>
          <p:cNvSpPr>
            <a:spLocks noChangeArrowheads="1"/>
          </p:cNvSpPr>
          <p:nvPr/>
        </p:nvSpPr>
        <p:spPr bwMode="auto">
          <a:xfrm>
            <a:off x="7812088" y="3789363"/>
            <a:ext cx="180975" cy="179387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111" name="TextBox 19"/>
          <p:cNvSpPr txBox="1">
            <a:spLocks noChangeArrowheads="1"/>
          </p:cNvSpPr>
          <p:nvPr/>
        </p:nvSpPr>
        <p:spPr bwMode="auto">
          <a:xfrm>
            <a:off x="8159750" y="3511550"/>
            <a:ext cx="4841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1600" b="1">
                <a:solidFill>
                  <a:srgbClr val="FF0000"/>
                </a:solidFill>
                <a:ea typeface="微软雅黑" pitchFamily="34" charset="-122"/>
              </a:rPr>
              <a:t>日本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7584" y="1484784"/>
            <a:ext cx="8316416" cy="384721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defRPr/>
            </a:pPr>
            <a:r>
              <a:rPr lang="zh-CN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</a:rPr>
              <a:t>麦肯齐三角洲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2002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（注热法）、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2007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（降压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+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注热）、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2008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（</a:t>
            </a:r>
            <a:r>
              <a:rPr lang="zh-CN" altLang="zh-CN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降压法</a:t>
            </a:r>
            <a:r>
              <a:rPr lang="zh-CN" altLang="en-US" sz="2000" b="1" dirty="0" smtClean="0">
                <a:solidFill>
                  <a:srgbClr val="FF0000"/>
                </a:solidFill>
                <a:latin typeface="Arial" charset="0"/>
                <a:ea typeface="微软雅黑" panose="020B0503020204020204" pitchFamily="34" charset="-122"/>
              </a:rPr>
              <a:t>）</a:t>
            </a:r>
            <a:endParaRPr lang="zh-CN" altLang="en-US" sz="2000" b="1" dirty="0">
              <a:solidFill>
                <a:srgbClr val="FF0000"/>
              </a:solidFill>
              <a:latin typeface="Arial" charset="0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2141538" y="1988840"/>
            <a:ext cx="1062310" cy="43209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4" name="TextBox 25"/>
          <p:cNvSpPr txBox="1">
            <a:spLocks noChangeArrowheads="1"/>
          </p:cNvSpPr>
          <p:nvPr/>
        </p:nvSpPr>
        <p:spPr bwMode="auto">
          <a:xfrm>
            <a:off x="251520" y="4221088"/>
            <a:ext cx="4104456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阿拉斯加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2012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（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CO</a:t>
            </a:r>
            <a:r>
              <a:rPr lang="en-US" altLang="zh-CN" sz="2000" b="1" baseline="-25000" dirty="0" smtClean="0">
                <a:solidFill>
                  <a:srgbClr val="FF0000"/>
                </a:solidFill>
                <a:ea typeface="微软雅黑" pitchFamily="34" charset="-122"/>
              </a:rPr>
              <a:t>2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置换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+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降压）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V="1">
            <a:off x="755576" y="2924944"/>
            <a:ext cx="0" cy="11521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6" name="TextBox 28"/>
          <p:cNvSpPr txBox="1">
            <a:spLocks noChangeArrowheads="1"/>
          </p:cNvSpPr>
          <p:nvPr/>
        </p:nvSpPr>
        <p:spPr bwMode="auto">
          <a:xfrm>
            <a:off x="6012160" y="4581128"/>
            <a:ext cx="2789114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南开海槽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itchFamily="34" charset="-122"/>
              </a:rPr>
              <a:t>2013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（</a:t>
            </a:r>
            <a:r>
              <a:rPr lang="zh-CN" altLang="zh-CN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降压法</a:t>
            </a:r>
            <a:r>
              <a:rPr lang="zh-CN" altLang="en-US" sz="2000" b="1" dirty="0" smtClean="0">
                <a:solidFill>
                  <a:srgbClr val="FF0000"/>
                </a:solidFill>
                <a:ea typeface="微软雅黑" pitchFamily="34" charset="-122"/>
              </a:rPr>
              <a:t>）</a:t>
            </a:r>
            <a:endParaRPr lang="zh-CN" altLang="en-US" sz="20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7452320" y="3933056"/>
            <a:ext cx="386271" cy="76549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untitled"/>
          <p:cNvPicPr>
            <a:picLocks noChangeAspect="1" noChangeArrowheads="1"/>
          </p:cNvPicPr>
          <p:nvPr/>
        </p:nvPicPr>
        <p:blipFill>
          <a:blip r:embed="rId2" cstate="print"/>
          <a:srcRect r="1941" b="-3004"/>
          <a:stretch>
            <a:fillRect/>
          </a:stretch>
        </p:blipFill>
        <p:spPr bwMode="auto">
          <a:xfrm>
            <a:off x="395536" y="4541221"/>
            <a:ext cx="2664296" cy="2316779"/>
          </a:xfrm>
          <a:prstGeom prst="rect">
            <a:avLst/>
          </a:prstGeom>
          <a:noFill/>
        </p:spPr>
      </p:pic>
      <p:sp>
        <p:nvSpPr>
          <p:cNvPr id="3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“冰”真得会燃烧吗？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24744"/>
            <a:ext cx="1080120" cy="108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80728"/>
            <a:ext cx="1251707" cy="134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652120" y="1196752"/>
            <a:ext cx="29546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微软雅黑" panose="020B0503020204020204" pitchFamily="34" charset="-122"/>
              </a:rPr>
              <a:t>两重天？</a:t>
            </a:r>
            <a:endParaRPr lang="zh-CN" alt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pic>
        <p:nvPicPr>
          <p:cNvPr id="11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25144"/>
            <a:ext cx="3024336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420888"/>
            <a:ext cx="2808312" cy="216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059832" y="4149080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itchFamily="2" charset="-122"/>
                <a:ea typeface="华文隶书" pitchFamily="2" charset="-122"/>
              </a:rPr>
              <a:t>可燃冰</a:t>
            </a:r>
          </a:p>
        </p:txBody>
      </p:sp>
      <p:sp>
        <p:nvSpPr>
          <p:cNvPr id="13" name="矩形 12"/>
          <p:cNvSpPr/>
          <p:nvPr/>
        </p:nvSpPr>
        <p:spPr>
          <a:xfrm>
            <a:off x="2339752" y="1412776"/>
            <a:ext cx="73289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  <a:ea typeface="宋体" charset="-122"/>
              </a:rPr>
              <a:t>VS</a:t>
            </a:r>
            <a:endParaRPr lang="zh-CN" alt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charset="0"/>
              <a:ea typeface="宋体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860032" y="1556792"/>
            <a:ext cx="431800" cy="23812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420888"/>
            <a:ext cx="2718922" cy="196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8096053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开采可燃冰造成的地层沉降和可能引起的地质灾害问题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5800725" cy="243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825" y="4149725"/>
            <a:ext cx="4137025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925" y="4797425"/>
            <a:ext cx="2424113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6249394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开采可燃冰过程中伴随的地层砂产出问题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465388"/>
            <a:ext cx="3409950" cy="3176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149725"/>
            <a:ext cx="3127375" cy="1663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281238"/>
            <a:ext cx="3181350" cy="1724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3"/>
          <p:cNvSpPr txBox="1">
            <a:spLocks noChangeArrowheads="1"/>
          </p:cNvSpPr>
          <p:nvPr/>
        </p:nvSpPr>
        <p:spPr bwMode="auto">
          <a:xfrm>
            <a:off x="3262313" y="6092825"/>
            <a:ext cx="4995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想一想：</a:t>
            </a:r>
            <a:r>
              <a:rPr lang="zh-CN" altLang="en-US" sz="2400" b="1" dirty="0">
                <a:ea typeface="微软雅黑" pitchFamily="34" charset="-122"/>
              </a:rPr>
              <a:t>地层砂产出有什么危害吗？</a:t>
            </a:r>
          </a:p>
        </p:txBody>
      </p:sp>
      <p:pic>
        <p:nvPicPr>
          <p:cNvPr id="53256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0638" y="5954713"/>
            <a:ext cx="695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7544" y="1340768"/>
            <a:ext cx="7788277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气体、液体、固体混合流动及可燃冰二次生成的问题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5030788"/>
            <a:ext cx="1944687" cy="145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840" y="2276873"/>
            <a:ext cx="3704257" cy="255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5030788"/>
            <a:ext cx="2292350" cy="1566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8275" y="5051425"/>
            <a:ext cx="1852613" cy="154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107950" y="115888"/>
            <a:ext cx="8856663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利用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可燃冰存在的主要问题是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3250" y="1120775"/>
            <a:ext cx="37871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>
            <a:lvl1pPr marL="447675" indent="-447675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630238" indent="-273050" eaLnBrk="1" hangingPunct="1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注热开采法的</a:t>
            </a:r>
            <a:r>
              <a:rPr lang="zh-CN" altLang="en-US" sz="2400" b="1" dirty="0" smtClean="0">
                <a:solidFill>
                  <a:srgbClr val="0000FF"/>
                </a:solidFill>
                <a:ea typeface="微软雅黑" pitchFamily="34" charset="-122"/>
              </a:rPr>
              <a:t>能效</a:t>
            </a:r>
            <a:r>
              <a:rPr lang="zh-CN" altLang="en-US" sz="2400" b="1" dirty="0" smtClean="0">
                <a:ea typeface="微软雅黑" pitchFamily="34" charset="-122"/>
              </a:rPr>
              <a:t>问题</a:t>
            </a:r>
            <a:endParaRPr lang="en-US" altLang="zh-CN" sz="2400" b="1" dirty="0" smtClean="0">
              <a:ea typeface="微软雅黑" pitchFamily="34" charset="-122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88843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3306763"/>
            <a:ext cx="3989388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矩形 3"/>
          <p:cNvSpPr>
            <a:spLocks noChangeArrowheads="1"/>
          </p:cNvSpPr>
          <p:nvPr/>
        </p:nvSpPr>
        <p:spPr bwMode="auto">
          <a:xfrm>
            <a:off x="4067944" y="2738438"/>
            <a:ext cx="509017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30238" indent="-273050">
              <a:lnSpc>
                <a:spcPct val="125000"/>
              </a:lnSpc>
              <a:spcBef>
                <a:spcPts val="1200"/>
              </a:spcBef>
              <a:buClr>
                <a:srgbClr val="FF0000"/>
              </a:buClr>
              <a:buSzPct val="85000"/>
              <a:buFont typeface="Wingdings" pitchFamily="2" charset="2"/>
              <a:buChar char="Ø"/>
            </a:pPr>
            <a:r>
              <a:rPr lang="en-US" altLang="zh-CN" sz="2400" b="1" dirty="0">
                <a:ea typeface="微软雅黑" pitchFamily="34" charset="-122"/>
              </a:rPr>
              <a:t>CO</a:t>
            </a:r>
            <a:r>
              <a:rPr lang="en-US" altLang="zh-CN" sz="2400" b="1" baseline="-25000" dirty="0">
                <a:ea typeface="微软雅黑" pitchFamily="34" charset="-122"/>
              </a:rPr>
              <a:t>2</a:t>
            </a:r>
            <a:r>
              <a:rPr lang="zh-CN" altLang="en-US" sz="2400" b="1" dirty="0">
                <a:ea typeface="微软雅黑" pitchFamily="34" charset="-122"/>
              </a:rPr>
              <a:t>置换开采中的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置换效率</a:t>
            </a:r>
            <a:r>
              <a:rPr lang="zh-CN" altLang="en-US" sz="2400" b="1" dirty="0">
                <a:ea typeface="微软雅黑" pitchFamily="34" charset="-122"/>
              </a:rPr>
              <a:t>问题</a:t>
            </a:r>
          </a:p>
        </p:txBody>
      </p:sp>
      <p:pic>
        <p:nvPicPr>
          <p:cNvPr id="55303" name="图片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" y="4902200"/>
            <a:ext cx="7286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Box 7"/>
          <p:cNvSpPr txBox="1">
            <a:spLocks noChangeArrowheads="1"/>
          </p:cNvSpPr>
          <p:nvPr/>
        </p:nvSpPr>
        <p:spPr bwMode="auto">
          <a:xfrm>
            <a:off x="1233488" y="4851400"/>
            <a:ext cx="35020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zh-CN" altLang="en-US" sz="2000" b="1" dirty="0">
                <a:solidFill>
                  <a:srgbClr val="0000FF"/>
                </a:solidFill>
                <a:ea typeface="微软雅黑" pitchFamily="34" charset="-122"/>
              </a:rPr>
              <a:t>请大家想一想</a:t>
            </a:r>
            <a:r>
              <a:rPr lang="zh-CN" altLang="en-US" sz="2000" b="1" dirty="0">
                <a:ea typeface="微软雅黑" pitchFamily="34" charset="-122"/>
              </a:rPr>
              <a:t>：什么条件下可燃冰才能被用到我们实际的衣食住行当中去呢？</a:t>
            </a:r>
            <a:endParaRPr lang="en-US" altLang="zh-CN" sz="2000" b="1" dirty="0">
              <a:ea typeface="微软雅黑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altLang="zh-CN" sz="2000" b="1" dirty="0">
                <a:ea typeface="微软雅黑" pitchFamily="34" charset="-122"/>
              </a:rPr>
              <a:t>	</a:t>
            </a:r>
            <a:endParaRPr lang="zh-CN" altLang="en-US" sz="2000" b="1" dirty="0">
              <a:ea typeface="微软雅黑" pitchFamily="34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855788" y="6053138"/>
            <a:ext cx="29543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altLang="zh-CN" b="1">
                <a:solidFill>
                  <a:srgbClr val="FF0000"/>
                </a:solidFill>
                <a:ea typeface="微软雅黑" pitchFamily="34" charset="-122"/>
              </a:rPr>
              <a:t>	————</a:t>
            </a:r>
            <a:r>
              <a:rPr lang="zh-CN" altLang="en-US" b="1">
                <a:solidFill>
                  <a:srgbClr val="FF0000"/>
                </a:solidFill>
                <a:ea typeface="微软雅黑" pitchFamily="34" charset="-122"/>
              </a:rPr>
              <a:t>投入产出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-71438" y="5548313"/>
            <a:ext cx="5094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/>
            <a:r>
              <a:rPr lang="zh-CN" altLang="en-US" b="1">
                <a:latin typeface="Times New Roman" pitchFamily="18" charset="0"/>
              </a:rPr>
              <a:t>天然气水合物低温物性实验室及三级冷冻实验箱</a:t>
            </a:r>
            <a:r>
              <a:rPr lang="zh-CN" alt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58372" name="Picture 3" descr="P3030019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-71438" y="1433513"/>
            <a:ext cx="47879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 descr="P3030021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787900" y="1371600"/>
            <a:ext cx="42846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600893" y="5548313"/>
            <a:ext cx="3046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0" hangingPunct="0"/>
            <a:r>
              <a:rPr lang="zh-CN" altLang="en-US" b="1" dirty="0">
                <a:latin typeface="Times New Roman" pitchFamily="18" charset="0"/>
              </a:rPr>
              <a:t>超低温实验室（</a:t>
            </a:r>
            <a:r>
              <a:rPr lang="en-US" altLang="zh-CN" b="1" dirty="0" smtClean="0">
                <a:latin typeface="Times New Roman" pitchFamily="18" charset="0"/>
              </a:rPr>
              <a:t>-30--50</a:t>
            </a:r>
            <a:r>
              <a:rPr lang="en-US" altLang="zh-CN" b="1" dirty="0">
                <a:latin typeface="Times New Roman" pitchFamily="18" charset="0"/>
              </a:rPr>
              <a:t>℃</a:t>
            </a:r>
            <a:r>
              <a:rPr lang="zh-CN" altLang="en-US" b="1" dirty="0">
                <a:latin typeface="Times New Roman" pitchFamily="18" charset="0"/>
              </a:rPr>
              <a:t>）</a:t>
            </a:r>
            <a:r>
              <a:rPr lang="zh-CN" altLang="en-US" sz="2400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59395" name="Rectangle 3"/>
          <p:cNvSpPr txBox="1">
            <a:spLocks noChangeArrowheads="1"/>
          </p:cNvSpPr>
          <p:nvPr/>
        </p:nvSpPr>
        <p:spPr bwMode="auto">
          <a:xfrm>
            <a:off x="857250" y="1065213"/>
            <a:ext cx="39243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Calibri" pitchFamily="34" charset="0"/>
                <a:ea typeface="微软雅黑" pitchFamily="34" charset="-122"/>
              </a:rPr>
              <a:t>水合物的合成方法</a:t>
            </a:r>
          </a:p>
        </p:txBody>
      </p:sp>
      <p:pic>
        <p:nvPicPr>
          <p:cNvPr id="59396" name="Picture 4" descr="DSC00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DSC00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905000"/>
            <a:ext cx="2209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DSC002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905000"/>
            <a:ext cx="2286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DSC002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419600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DSC002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419600"/>
            <a:ext cx="22860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17525" y="4213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CN" altLang="zh-CN" b="1">
              <a:ea typeface="微软雅黑" pitchFamily="34" charset="-122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746125" y="4035425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研磨冰粉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038600" y="40132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装填冰粉</a:t>
            </a: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7543800" y="4013200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密闭釜体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5943600" y="6465888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洗釜加压</a:t>
            </a:r>
          </a:p>
        </p:txBody>
      </p:sp>
      <p:sp>
        <p:nvSpPr>
          <p:cNvPr id="59406" name="AutoShape 14"/>
          <p:cNvSpPr>
            <a:spLocks noChangeArrowheads="1"/>
          </p:cNvSpPr>
          <p:nvPr/>
        </p:nvSpPr>
        <p:spPr bwMode="auto">
          <a:xfrm>
            <a:off x="2362200" y="28194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5791200" y="2895600"/>
            <a:ext cx="914400" cy="2286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auto">
          <a:xfrm>
            <a:off x="7772400" y="4495800"/>
            <a:ext cx="1143000" cy="1447800"/>
          </a:xfrm>
          <a:prstGeom prst="curvedLeftArrow">
            <a:avLst>
              <a:gd name="adj1" fmla="val 25333"/>
              <a:gd name="adj2" fmla="val 5066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09" name="AutoShape 17"/>
          <p:cNvSpPr>
            <a:spLocks noChangeArrowheads="1"/>
          </p:cNvSpPr>
          <p:nvPr/>
        </p:nvSpPr>
        <p:spPr bwMode="auto">
          <a:xfrm flipH="1">
            <a:off x="4038600" y="5181600"/>
            <a:ext cx="1066800" cy="228600"/>
          </a:xfrm>
          <a:prstGeom prst="rightArrow">
            <a:avLst>
              <a:gd name="adj1" fmla="val 50000"/>
              <a:gd name="adj2" fmla="val 1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 b="1">
              <a:ea typeface="微软雅黑" pitchFamily="34" charset="-122"/>
            </a:endParaRPr>
          </a:p>
        </p:txBody>
      </p:sp>
      <p:sp>
        <p:nvSpPr>
          <p:cNvPr id="59410" name="Text Box 18"/>
          <p:cNvSpPr txBox="1">
            <a:spLocks noChangeArrowheads="1"/>
          </p:cNvSpPr>
          <p:nvPr/>
        </p:nvSpPr>
        <p:spPr bwMode="auto">
          <a:xfrm>
            <a:off x="2025650" y="6465888"/>
            <a:ext cx="1200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ea typeface="微软雅黑" pitchFamily="34" charset="-122"/>
              </a:rPr>
              <a:t>恒温生成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燃烧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3644900"/>
            <a:ext cx="34925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6" descr="照片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3382963" cy="29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0" name="Group 9"/>
          <p:cNvGrpSpPr>
            <a:grpSpLocks/>
          </p:cNvGrpSpPr>
          <p:nvPr/>
        </p:nvGrpSpPr>
        <p:grpSpPr bwMode="auto">
          <a:xfrm>
            <a:off x="3295650" y="996950"/>
            <a:ext cx="5775325" cy="4310063"/>
            <a:chOff x="251" y="969"/>
            <a:chExt cx="4942" cy="3867"/>
          </a:xfrm>
        </p:grpSpPr>
        <p:sp>
          <p:nvSpPr>
            <p:cNvPr id="60422" name="Text Box 10"/>
            <p:cNvSpPr txBox="1">
              <a:spLocks noChangeArrowheads="1"/>
            </p:cNvSpPr>
            <p:nvPr/>
          </p:nvSpPr>
          <p:spPr bwMode="auto">
            <a:xfrm>
              <a:off x="398" y="969"/>
              <a:ext cx="2165" cy="35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zh-CN" altLang="en-US" sz="2000" b="1" dirty="0">
                  <a:solidFill>
                    <a:srgbClr val="0070C0"/>
                  </a:solidFill>
                  <a:ea typeface="黑体" pitchFamily="49" charset="-122"/>
                </a:rPr>
                <a:t>含水合物沉积物样品</a:t>
              </a:r>
            </a:p>
          </p:txBody>
        </p:sp>
        <p:pic>
          <p:nvPicPr>
            <p:cNvPr id="60423" name="Picture 11" descr="IMG_20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" y="2750"/>
              <a:ext cx="1905" cy="1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4" name="Picture 12" descr="IMG_6087"/>
            <p:cNvPicPr>
              <a:picLocks noChangeAspect="1" noChangeArrowheads="1"/>
            </p:cNvPicPr>
            <p:nvPr/>
          </p:nvPicPr>
          <p:blipFill>
            <a:blip r:embed="rId5" cstate="print"/>
            <a:srcRect l="15247" r="13240" b="18781"/>
            <a:stretch>
              <a:fillRect/>
            </a:stretch>
          </p:blipFill>
          <p:spPr bwMode="auto">
            <a:xfrm>
              <a:off x="3288" y="1162"/>
              <a:ext cx="186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5" name="Picture 13" descr="IMG_4346"/>
            <p:cNvPicPr>
              <a:picLocks noChangeAspect="1" noChangeArrowheads="1"/>
            </p:cNvPicPr>
            <p:nvPr/>
          </p:nvPicPr>
          <p:blipFill>
            <a:blip r:embed="rId6" cstate="print"/>
            <a:srcRect l="1222" t="4163" r="8286" b="-621"/>
            <a:stretch>
              <a:fillRect/>
            </a:stretch>
          </p:blipFill>
          <p:spPr bwMode="auto">
            <a:xfrm>
              <a:off x="839" y="1328"/>
              <a:ext cx="1724" cy="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6" name="Rectangle 14"/>
            <p:cNvSpPr>
              <a:spLocks noChangeArrowheads="1"/>
            </p:cNvSpPr>
            <p:nvPr/>
          </p:nvSpPr>
          <p:spPr bwMode="auto">
            <a:xfrm>
              <a:off x="251" y="2839"/>
              <a:ext cx="2902" cy="1997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342900" indent="-342900"/>
              <a:r>
                <a:rPr lang="en-US" altLang="zh-CN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(1)</a:t>
              </a:r>
              <a:r>
                <a:rPr lang="zh-CN" altLang="en-US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沉积物中由溶液直接生成水合物样品图</a:t>
              </a:r>
            </a:p>
            <a:p>
              <a:pPr marL="342900" indent="-342900"/>
              <a:r>
                <a:rPr lang="en-US" altLang="zh-CN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(2)</a:t>
              </a:r>
              <a:r>
                <a:rPr lang="zh-CN" altLang="en-US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实验合成的水合物均匀分布样品图</a:t>
              </a:r>
            </a:p>
            <a:p>
              <a:pPr marL="342900" indent="-342900"/>
              <a:r>
                <a:rPr lang="en-US" altLang="zh-CN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(3)</a:t>
              </a:r>
              <a:r>
                <a:rPr lang="zh-CN" altLang="en-US" sz="2000" b="1" dirty="0">
                  <a:solidFill>
                    <a:srgbClr val="CC3300"/>
                  </a:solidFill>
                  <a:latin typeface="微软雅黑" pitchFamily="34" charset="-122"/>
                  <a:ea typeface="微软雅黑" pitchFamily="34" charset="-122"/>
                </a:rPr>
                <a:t>从反应釜内取出的部分含水合物沉积物样品图</a:t>
              </a:r>
              <a:r>
                <a:rPr lang="zh-CN" altLang="en-US" sz="2000" b="1" dirty="0">
                  <a:solidFill>
                    <a:srgbClr val="FF6600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</a:p>
            <a:p>
              <a:pPr marL="342900" indent="-342900" algn="ctr"/>
              <a:endParaRPr lang="en-US" altLang="zh-CN" sz="2000" b="1" dirty="0">
                <a:solidFill>
                  <a:srgbClr val="FF66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3426" name="Picture 2" descr="C:\Users\mengqimg\Desktop\水合物科普ppt\实验室合成样品.JPG"/>
          <p:cNvPicPr>
            <a:picLocks noChangeAspect="1" noChangeArrowheads="1"/>
          </p:cNvPicPr>
          <p:nvPr/>
        </p:nvPicPr>
        <p:blipFill>
          <a:blip r:embed="rId7" cstate="print"/>
          <a:srcRect l="6523" t="34912" r="54275" b="7008"/>
          <a:stretch>
            <a:fillRect/>
          </a:stretch>
        </p:blipFill>
        <p:spPr bwMode="auto">
          <a:xfrm>
            <a:off x="0" y="4293096"/>
            <a:ext cx="3275856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1443" name="Picture 3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96752"/>
            <a:ext cx="4033837" cy="273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PA190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96975"/>
            <a:ext cx="3743325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lab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005263"/>
            <a:ext cx="41052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860800"/>
            <a:ext cx="374332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2467" name="Picture 3" descr="P3030027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755650" y="1133475"/>
            <a:ext cx="3338513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5" descr="Ra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133475"/>
            <a:ext cx="416718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P3030031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297488" y="4141788"/>
            <a:ext cx="31337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7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388" y="3332163"/>
            <a:ext cx="2509837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8950" y="4148138"/>
            <a:ext cx="30162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？</a:t>
            </a:r>
            <a:endParaRPr lang="en-US" altLang="zh-CN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63491" name="Picture 2" descr="DSCN05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" y="1044575"/>
            <a:ext cx="4360863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DSCN05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263" y="3462338"/>
            <a:ext cx="404653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4" descr="所徽—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3900" y="1044575"/>
            <a:ext cx="1925638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323850" y="5084763"/>
            <a:ext cx="4176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400"/>
              <a:t>Raman In-situ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375"/>
            <a:ext cx="48006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WordArt 4"/>
          <p:cNvSpPr>
            <a:spLocks noChangeArrowheads="1" noChangeShapeType="1" noTextEdit="1"/>
          </p:cNvSpPr>
          <p:nvPr/>
        </p:nvSpPr>
        <p:spPr bwMode="auto">
          <a:xfrm>
            <a:off x="251520" y="1124744"/>
            <a:ext cx="4176713" cy="4328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zh-CN" alt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latin typeface="微软雅黑"/>
                <a:ea typeface="微软雅黑"/>
              </a:rPr>
              <a:t>高亮处即为有水合物的区域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81075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191000"/>
            <a:ext cx="441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如何</a:t>
            </a:r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在实验室内模拟可燃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冰？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7588" name="Rectangle 3"/>
          <p:cNvSpPr txBox="1">
            <a:spLocks noChangeArrowheads="1"/>
          </p:cNvSpPr>
          <p:nvPr/>
        </p:nvSpPr>
        <p:spPr bwMode="auto">
          <a:xfrm>
            <a:off x="323528" y="980728"/>
            <a:ext cx="2819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CN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X-CT</a:t>
            </a:r>
            <a:r>
              <a:rPr lang="zh-CN" altLang="en-US" sz="28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实验技术</a:t>
            </a:r>
          </a:p>
        </p:txBody>
      </p:sp>
      <p:pic>
        <p:nvPicPr>
          <p:cNvPr id="67589" name="Picture 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 l="3076" t="4929"/>
          <a:stretch>
            <a:fillRect/>
          </a:stretch>
        </p:blipFill>
        <p:spPr bwMode="auto">
          <a:xfrm>
            <a:off x="683568" y="1556792"/>
            <a:ext cx="421084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石英砂+甲烷水合物 2"/>
          <p:cNvPicPr>
            <a:picLocks noChangeAspect="1" noChangeArrowheads="1"/>
          </p:cNvPicPr>
          <p:nvPr/>
        </p:nvPicPr>
        <p:blipFill>
          <a:blip r:embed="rId5" cstate="print"/>
          <a:srcRect l="1346" t="7980" r="1346" b="9753"/>
          <a:stretch>
            <a:fillRect/>
          </a:stretch>
        </p:blipFill>
        <p:spPr bwMode="auto">
          <a:xfrm>
            <a:off x="5292080" y="1628800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snapshot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140894"/>
            <a:ext cx="3528392" cy="271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923936"/>
            <a:ext cx="936104" cy="93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椭圆形标注 8"/>
          <p:cNvSpPr/>
          <p:nvPr/>
        </p:nvSpPr>
        <p:spPr>
          <a:xfrm>
            <a:off x="1475656" y="4797152"/>
            <a:ext cx="3168352" cy="1872208"/>
          </a:xfrm>
          <a:prstGeom prst="wedgeEllipseCallout">
            <a:avLst>
              <a:gd name="adj1" fmla="val -63084"/>
              <a:gd name="adj2" fmla="val 178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</a:rPr>
              <a:t>实验室的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X-CT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与医院的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X-CT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一样吗？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088232" cy="1514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916238" y="1073150"/>
            <a:ext cx="590423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36000" b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什么是“可燃冰”？样子如何？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“可燃冰”是如何形成的？结构特点？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为什么要研究“可燃冰”？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哪里能找到“可燃冰”？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如何寻找“可燃冰”？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如何合理利用“可燃冰”？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利用“可燃冰”存在的主要问题是什么？</a:t>
            </a:r>
            <a:endParaRPr lang="en-US" altLang="zh-CN" sz="2400" b="1" dirty="0" smtClean="0"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如何在实验室内模拟“可燃冰”？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  <a:p>
            <a:pPr eaLnBrk="1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5000"/>
              <a:buFont typeface="Wingdings" pitchFamily="2" charset="2"/>
              <a:buChar char="Ø"/>
              <a:defRPr/>
            </a:pPr>
            <a:r>
              <a:rPr lang="zh-CN" altLang="en-US" sz="2400" b="1" dirty="0" smtClean="0">
                <a:ea typeface="微软雅黑" pitchFamily="34" charset="-122"/>
              </a:rPr>
              <a:t>“可燃冰”的未来在哪里？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可燃冰的未来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827088" y="1455738"/>
            <a:ext cx="337343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目前我国石油天然气资源对外依存度超过</a:t>
            </a:r>
            <a:r>
              <a:rPr lang="en-US" altLang="zh-CN" sz="2000" b="1" dirty="0">
                <a:solidFill>
                  <a:srgbClr val="FF0000"/>
                </a:solidFill>
                <a:ea typeface="微软雅黑" pitchFamily="34" charset="-122"/>
              </a:rPr>
              <a:t>60%</a:t>
            </a:r>
            <a:r>
              <a:rPr lang="zh-CN" altLang="en-US" sz="2000" b="1" dirty="0">
                <a:ea typeface="微软雅黑" pitchFamily="34" charset="-122"/>
              </a:rPr>
              <a:t>，研究可燃冰对于</a:t>
            </a:r>
            <a:r>
              <a:rPr lang="zh-CN" altLang="en-US" sz="2000" b="1" dirty="0" smtClean="0">
                <a:ea typeface="微软雅黑" pitchFamily="34" charset="-122"/>
              </a:rPr>
              <a:t>祖国摆脱国外</a:t>
            </a:r>
            <a:r>
              <a:rPr lang="zh-CN" altLang="en-US" sz="2000" b="1" dirty="0">
                <a:ea typeface="微软雅黑" pitchFamily="34" charset="-122"/>
              </a:rPr>
              <a:t>的</a:t>
            </a:r>
            <a:r>
              <a:rPr lang="zh-CN" altLang="en-US" sz="2000" b="1" dirty="0" smtClean="0">
                <a:ea typeface="微软雅黑" pitchFamily="34" charset="-122"/>
              </a:rPr>
              <a:t>能源制衡至关重要。</a:t>
            </a:r>
            <a:endParaRPr lang="zh-CN" altLang="en-US" sz="2000" b="1" dirty="0">
              <a:ea typeface="微软雅黑" pitchFamily="34" charset="-122"/>
            </a:endParaRP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925" y="1335088"/>
            <a:ext cx="36068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716338"/>
            <a:ext cx="264318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extBox 5"/>
          <p:cNvSpPr txBox="1">
            <a:spLocks noChangeArrowheads="1"/>
          </p:cNvSpPr>
          <p:nvPr/>
        </p:nvSpPr>
        <p:spPr bwMode="auto">
          <a:xfrm>
            <a:off x="4219575" y="4221163"/>
            <a:ext cx="3538538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000" b="1" dirty="0">
                <a:ea typeface="微软雅黑" pitchFamily="34" charset="-122"/>
              </a:rPr>
              <a:t>与煤炭等能源相比，可燃冰是一种清洁能源，研究开发可燃冰对于我们实现“蓝天白云”的</a:t>
            </a: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中国梦</a:t>
            </a:r>
            <a:r>
              <a:rPr lang="zh-CN" altLang="en-US" sz="2000" b="1" dirty="0">
                <a:ea typeface="微软雅黑" pitchFamily="34" charset="-122"/>
              </a:rPr>
              <a:t>至关重要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57200" y="11588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可燃冰的未来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1979613" y="1392238"/>
            <a:ext cx="35401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ea typeface="微软雅黑" pitchFamily="34" charset="-122"/>
              </a:rPr>
              <a:t>可燃冰的未来在哪里？</a:t>
            </a:r>
          </a:p>
        </p:txBody>
      </p:sp>
      <p:pic>
        <p:nvPicPr>
          <p:cNvPr id="72708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636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9" y="2133600"/>
            <a:ext cx="2869902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775" y="2098675"/>
            <a:ext cx="2792561" cy="175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7000" y="4076700"/>
            <a:ext cx="2876550" cy="189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2663" y="4076700"/>
            <a:ext cx="2803673" cy="189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03648" y="6021288"/>
            <a:ext cx="7164288" cy="4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0" rIns="36000" bIns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2400" b="1" dirty="0">
                <a:solidFill>
                  <a:srgbClr val="FF0000"/>
                </a:solidFill>
                <a:ea typeface="微软雅黑" pitchFamily="34" charset="-122"/>
              </a:rPr>
              <a:t>可燃</a:t>
            </a:r>
            <a:r>
              <a:rPr lang="zh-CN" altLang="en-US" sz="2400" b="1" dirty="0" smtClean="0">
                <a:solidFill>
                  <a:srgbClr val="FF0000"/>
                </a:solidFill>
                <a:ea typeface="微软雅黑" pitchFamily="34" charset="-122"/>
              </a:rPr>
              <a:t>冰理论与技术的进步依赖于人才的培养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itchFamily="34" charset="-122"/>
              </a:rPr>
              <a:t>…</a:t>
            </a:r>
            <a:endParaRPr lang="zh-CN" altLang="en-US" sz="2400" b="1" dirty="0">
              <a:solidFill>
                <a:srgbClr val="FF0000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557338"/>
            <a:ext cx="305435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788024" y="4077072"/>
            <a:ext cx="3262433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6000" b="1" cap="all" dirty="0" smtClean="0">
                <a:ln/>
                <a:solidFill>
                  <a:srgbClr val="F517B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谢谢大家</a:t>
            </a:r>
            <a:endParaRPr lang="zh-CN" altLang="en-US" sz="6000" b="1" cap="all" dirty="0">
              <a:ln/>
              <a:solidFill>
                <a:srgbClr val="F517B6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86698">
            <a:off x="3923928" y="1124744"/>
            <a:ext cx="1928156" cy="19281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18864" y="115888"/>
            <a:ext cx="8229600" cy="7207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什么是“可燃冰”？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5068" y="1556792"/>
            <a:ext cx="2211388" cy="1852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467544" y="1484784"/>
            <a:ext cx="2842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>
                <a:ea typeface="微软雅黑" pitchFamily="34" charset="-122"/>
              </a:rPr>
              <a:t>学名：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天然气水合物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400" b="1" dirty="0" smtClean="0">
                <a:ea typeface="微软雅黑" pitchFamily="34" charset="-122"/>
              </a:rPr>
              <a:t>外观形貌：</a:t>
            </a:r>
            <a:r>
              <a:rPr lang="zh-CN" altLang="en-US" sz="2400" b="1" dirty="0">
                <a:solidFill>
                  <a:srgbClr val="0000FF"/>
                </a:solidFill>
                <a:ea typeface="微软雅黑" pitchFamily="34" charset="-122"/>
              </a:rPr>
              <a:t>与冰类似</a:t>
            </a:r>
            <a:endParaRPr lang="en-US" altLang="zh-CN" sz="2400" b="1" dirty="0">
              <a:solidFill>
                <a:srgbClr val="0000FF"/>
              </a:solidFill>
              <a:ea typeface="微软雅黑" pitchFamily="34" charset="-122"/>
            </a:endParaRPr>
          </a:p>
        </p:txBody>
      </p:sp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767" y="1556792"/>
            <a:ext cx="20034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4203" y="3717032"/>
            <a:ext cx="39482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79512" y="2780928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    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天然气水合物是由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天然气（主要成分是甲烷）和水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低温、高压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条件下形成的一种</a:t>
            </a:r>
            <a:r>
              <a:rPr lang="zh-CN" altLang="en-US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非化学计量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的冰状晶体，可以燃烧，俗称“可燃冰” 。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5273824"/>
            <a:ext cx="1584176" cy="1584176"/>
          </a:xfrm>
          <a:prstGeom prst="rect">
            <a:avLst/>
          </a:prstGeom>
          <a:noFill/>
        </p:spPr>
      </p:pic>
      <p:sp>
        <p:nvSpPr>
          <p:cNvPr id="10" name="椭圆形标注 9"/>
          <p:cNvSpPr/>
          <p:nvPr/>
        </p:nvSpPr>
        <p:spPr>
          <a:xfrm>
            <a:off x="1619672" y="4653136"/>
            <a:ext cx="2808312" cy="1728192"/>
          </a:xfrm>
          <a:prstGeom prst="wedgeEllipseCallout">
            <a:avLst>
              <a:gd name="adj1" fmla="val -60236"/>
              <a:gd name="adj2" fmla="val 5083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“可燃冰”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形成条件</a:t>
            </a:r>
            <a:r>
              <a:rPr lang="zh-CN" altLang="en-US" sz="2400" b="1" dirty="0" smtClean="0"/>
              <a:t>？什么是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非化学计量</a:t>
            </a:r>
            <a:r>
              <a:rPr lang="zh-CN" altLang="en-US" sz="2400" b="1" dirty="0" smtClean="0"/>
              <a:t>？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518864" y="188640"/>
            <a:ext cx="82296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什么是“可燃冰” ？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6387" name="Picture 4" descr="bur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063"/>
            <a:ext cx="2916238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8700" y="981075"/>
            <a:ext cx="2871788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燃烧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276600"/>
            <a:ext cx="424847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b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276600"/>
            <a:ext cx="44686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ce3"/>
          <p:cNvPicPr>
            <a:picLocks noChangeAspect="1" noChangeArrowheads="1"/>
          </p:cNvPicPr>
          <p:nvPr/>
        </p:nvPicPr>
        <p:blipFill>
          <a:blip r:embed="rId6" cstate="print"/>
          <a:srcRect t="11806"/>
          <a:stretch>
            <a:fillRect/>
          </a:stretch>
        </p:blipFill>
        <p:spPr>
          <a:xfrm>
            <a:off x="2987824" y="980728"/>
            <a:ext cx="3024336" cy="223224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188640"/>
            <a:ext cx="82296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 长什么样子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产状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7411" name="Picture 2" descr="DSC0159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124744"/>
            <a:ext cx="2828057" cy="209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3" descr="Cascadia-IODP311 01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3305075"/>
            <a:ext cx="2808312" cy="199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7" cstate="print"/>
          <a:srcRect b="7143"/>
          <a:stretch>
            <a:fillRect/>
          </a:stretch>
        </p:blipFill>
        <p:spPr bwMode="auto">
          <a:xfrm>
            <a:off x="4499993" y="3284984"/>
            <a:ext cx="2880320" cy="20162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graphicFrame>
        <p:nvGraphicFramePr>
          <p:cNvPr id="17414" name="Object 7">
            <a:hlinkClick r:id="rId8" action="ppaction://hlinkfile"/>
          </p:cNvPr>
          <p:cNvGraphicFramePr>
            <a:graphicFrameLocks noChangeAspect="1"/>
          </p:cNvGraphicFramePr>
          <p:nvPr/>
        </p:nvGraphicFramePr>
        <p:xfrm>
          <a:off x="4499992" y="1146651"/>
          <a:ext cx="2852490" cy="2066325"/>
        </p:xfrm>
        <a:graphic>
          <a:graphicData uri="http://schemas.openxmlformats.org/presentationml/2006/ole">
            <p:oleObj spid="_x0000_s17415" r:id="rId9" imgW="6502734" imgH="4876190" progId="">
              <p:embed/>
            </p:oleObj>
          </a:graphicData>
        </a:graphic>
      </p:graphicFrame>
      <p:pic>
        <p:nvPicPr>
          <p:cNvPr id="7" name="Picture 1" descr="C:\Users\mengqimg\Desktop\水合物科普ppt\思考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5561856"/>
            <a:ext cx="1296144" cy="1296144"/>
          </a:xfrm>
          <a:prstGeom prst="rect">
            <a:avLst/>
          </a:prstGeom>
          <a:noFill/>
        </p:spPr>
      </p:pic>
      <p:sp>
        <p:nvSpPr>
          <p:cNvPr id="8" name="椭圆形标注 7"/>
          <p:cNvSpPr/>
          <p:nvPr/>
        </p:nvSpPr>
        <p:spPr>
          <a:xfrm>
            <a:off x="3131840" y="5445224"/>
            <a:ext cx="3816424" cy="1008112"/>
          </a:xfrm>
          <a:prstGeom prst="wedgeEllipseCallout">
            <a:avLst>
              <a:gd name="adj1" fmla="val -60236"/>
              <a:gd name="adj2" fmla="val 5083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/>
              <a:t>“可燃冰” 都是白色的吗？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51520" y="1844824"/>
          <a:ext cx="2406752" cy="1918320"/>
        </p:xfrm>
        <a:graphic>
          <a:graphicData uri="http://schemas.openxmlformats.org/presentationml/2006/ole">
            <p:oleObj spid="_x0000_s18444" name="Bitmap Image" r:id="rId3" imgW="7380952" imgH="5009524" progId="PBrush">
              <p:embed/>
            </p:oleObj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820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弥散状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水合物，存在于沉积物孔隙内，肉眼不可见。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900113" y="3933056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sands</a:t>
            </a:r>
          </a:p>
        </p:txBody>
      </p:sp>
      <p:pic>
        <p:nvPicPr>
          <p:cNvPr id="18437" name="Picture 5" descr="Cascadia-IODP311 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844824"/>
            <a:ext cx="1868388" cy="187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565874" y="3933056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clays</a:t>
            </a:r>
          </a:p>
        </p:txBody>
      </p:sp>
      <p:pic>
        <p:nvPicPr>
          <p:cNvPr id="18439" name="Picture 7" descr="PB173452_edi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844824"/>
            <a:ext cx="1728787" cy="183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142038" y="3926383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volcanic ash</a:t>
            </a:r>
          </a:p>
        </p:txBody>
      </p:sp>
      <p:pic>
        <p:nvPicPr>
          <p:cNvPr id="18441" name="Picture 9" descr="Confocal Raman 0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844824"/>
            <a:ext cx="2159000" cy="187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460750" y="4005064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b="1" dirty="0"/>
              <a:t>In silts</a:t>
            </a:r>
          </a:p>
        </p:txBody>
      </p:sp>
      <p:graphicFrame>
        <p:nvGraphicFramePr>
          <p:cNvPr id="18443" name="Object 11"/>
          <p:cNvGraphicFramePr>
            <a:graphicFrameLocks noChangeAspect="1"/>
          </p:cNvGraphicFramePr>
          <p:nvPr/>
        </p:nvGraphicFramePr>
        <p:xfrm>
          <a:off x="1691680" y="4437112"/>
          <a:ext cx="2303140" cy="2420888"/>
        </p:xfrm>
        <a:graphic>
          <a:graphicData uri="http://schemas.openxmlformats.org/presentationml/2006/ole">
            <p:oleObj spid="_x0000_s18445" name="Bitmap Image" r:id="rId7" imgW="5971429" imgH="5257143" progId="PBrush">
              <p:embed/>
            </p:oleObj>
          </a:graphicData>
        </a:graphic>
      </p:graphicFrame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211638" y="4869160"/>
            <a:ext cx="44640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000" b="1" dirty="0"/>
              <a:t>The occurrence of gas hydrate can be confirmed by gas bubbling upon placing a piece of sample in water.</a:t>
            </a:r>
            <a:r>
              <a:rPr lang="en-US" altLang="zh-CN" sz="2000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457200" y="115888"/>
            <a:ext cx="8229600" cy="7207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“可燃冰”长什么样子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</a:rPr>
              <a:t>产状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2351</TotalTime>
  <Words>1982</Words>
  <Application>Microsoft Office PowerPoint</Application>
  <PresentationFormat>全屏显示(4:3)</PresentationFormat>
  <Paragraphs>358</Paragraphs>
  <Slides>57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60" baseType="lpstr">
      <vt:lpstr>平衡</vt:lpstr>
      <vt:lpstr>Bitmap Image</vt:lpstr>
      <vt:lpstr>Document</vt:lpstr>
      <vt:lpstr>幻灯片 1</vt:lpstr>
      <vt:lpstr>幻灯片 2</vt:lpstr>
      <vt:lpstr>幻灯片 3</vt:lpstr>
      <vt:lpstr>幻灯片 4</vt:lpstr>
      <vt:lpstr>幻灯片 5</vt:lpstr>
      <vt:lpstr>什么是“可燃冰”？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haobao-007</dc:creator>
  <cp:lastModifiedBy>null</cp:lastModifiedBy>
  <cp:revision>289</cp:revision>
  <dcterms:created xsi:type="dcterms:W3CDTF">2013-10-28T11:18:14Z</dcterms:created>
  <dcterms:modified xsi:type="dcterms:W3CDTF">2017-05-23T06:12:04Z</dcterms:modified>
</cp:coreProperties>
</file>